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 id="2147483695" r:id="rId2"/>
  </p:sldMasterIdLst>
  <p:notesMasterIdLst>
    <p:notesMasterId r:id="rId34"/>
  </p:notesMasterIdLst>
  <p:sldIdLst>
    <p:sldId id="256" r:id="rId3"/>
    <p:sldId id="260" r:id="rId4"/>
    <p:sldId id="264" r:id="rId5"/>
    <p:sldId id="290" r:id="rId6"/>
    <p:sldId id="263" r:id="rId7"/>
    <p:sldId id="310" r:id="rId8"/>
    <p:sldId id="305" r:id="rId9"/>
    <p:sldId id="304" r:id="rId10"/>
    <p:sldId id="295" r:id="rId11"/>
    <p:sldId id="267" r:id="rId12"/>
    <p:sldId id="269" r:id="rId13"/>
    <p:sldId id="273" r:id="rId14"/>
    <p:sldId id="274" r:id="rId15"/>
    <p:sldId id="275" r:id="rId16"/>
    <p:sldId id="278" r:id="rId17"/>
    <p:sldId id="277" r:id="rId18"/>
    <p:sldId id="296" r:id="rId19"/>
    <p:sldId id="292" r:id="rId20"/>
    <p:sldId id="297" r:id="rId21"/>
    <p:sldId id="298" r:id="rId22"/>
    <p:sldId id="299" r:id="rId23"/>
    <p:sldId id="306" r:id="rId24"/>
    <p:sldId id="284" r:id="rId25"/>
    <p:sldId id="300" r:id="rId26"/>
    <p:sldId id="301" r:id="rId27"/>
    <p:sldId id="286" r:id="rId28"/>
    <p:sldId id="287" r:id="rId29"/>
    <p:sldId id="288" r:id="rId30"/>
    <p:sldId id="302" r:id="rId31"/>
    <p:sldId id="303" r:id="rId32"/>
    <p:sldId id="293" r:id="rId33"/>
  </p:sldIdLst>
  <p:sldSz cx="9144000" cy="5143500" type="screen16x9"/>
  <p:notesSz cx="6858000" cy="9144000"/>
  <p:embeddedFontLst>
    <p:embeddedFont>
      <p:font typeface="Lato" panose="020F0502020204030203" pitchFamily="34" charset="0"/>
      <p:regular r:id="rId35"/>
      <p:bold r:id="rId36"/>
      <p:italic r:id="rId37"/>
      <p:boldItalic r:id="rId38"/>
    </p:embeddedFont>
    <p:embeddedFont>
      <p:font typeface="Lato Black" panose="020F0502020204030203" pitchFamily="34" charset="0"/>
      <p:bold r:id="rId39"/>
      <p:boldItalic r:id="rId40"/>
    </p:embeddedFont>
    <p:embeddedFont>
      <p:font typeface="Sailec" panose="00000800000000000000" pitchFamily="2" charset="0"/>
      <p:regular r:id="rId41"/>
      <p:bold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p15:clr>
            <a:srgbClr val="747775"/>
          </p15:clr>
        </p15:guide>
        <p15:guide id="2" pos="216">
          <p15:clr>
            <a:srgbClr val="747775"/>
          </p15:clr>
        </p15:guide>
        <p15:guide id="3" orient="horz" pos="583">
          <p15:clr>
            <a:srgbClr val="747775"/>
          </p15:clr>
        </p15:guide>
        <p15:guide id="4" pos="554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60"/>
  </p:normalViewPr>
  <p:slideViewPr>
    <p:cSldViewPr snapToGrid="0">
      <p:cViewPr>
        <p:scale>
          <a:sx n="130" d="100"/>
          <a:sy n="130" d="100"/>
        </p:scale>
        <p:origin x="82" y="86"/>
      </p:cViewPr>
      <p:guideLst>
        <p:guide orient="horz" pos="3120"/>
        <p:guide pos="216"/>
        <p:guide orient="horz" pos="583"/>
        <p:guide pos="55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3bdf288dd22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3bdf288dd22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17033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9fc16b50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9fc16b50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bdf288dd2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g3bdf288dd22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A974CAF6-CB66-AD1A-29F6-3EC5EA893204}"/>
            </a:ext>
          </a:extLst>
        </p:cNvPr>
        <p:cNvGrpSpPr/>
        <p:nvPr/>
      </p:nvGrpSpPr>
      <p:grpSpPr>
        <a:xfrm>
          <a:off x="0" y="0"/>
          <a:ext cx="0" cy="0"/>
          <a:chOff x="0" y="0"/>
          <a:chExt cx="0" cy="0"/>
        </a:xfrm>
      </p:grpSpPr>
      <p:sp>
        <p:nvSpPr>
          <p:cNvPr id="260" name="Google Shape;260;p27:notes">
            <a:extLst>
              <a:ext uri="{FF2B5EF4-FFF2-40B4-BE49-F238E27FC236}">
                <a16:creationId xmlns:a16="http://schemas.microsoft.com/office/drawing/2014/main" id="{C8D002A8-2F07-F2CA-3487-2BF313196F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27:notes">
            <a:extLst>
              <a:ext uri="{FF2B5EF4-FFF2-40B4-BE49-F238E27FC236}">
                <a16:creationId xmlns:a16="http://schemas.microsoft.com/office/drawing/2014/main" id="{299124BD-B07A-1C44-5440-9038294D3E7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316849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bdf288dd2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g3bdf288dd22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3bdf288dd2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g3bdf288dd22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bdf288dd22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g3bdf288dd22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595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bb7a15ce4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bb7a15ce4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73E5B7C9-953A-5CB1-A147-D6CE5AF012F9}"/>
            </a:ext>
          </a:extLst>
        </p:cNvPr>
        <p:cNvGrpSpPr/>
        <p:nvPr/>
      </p:nvGrpSpPr>
      <p:grpSpPr>
        <a:xfrm>
          <a:off x="0" y="0"/>
          <a:ext cx="0" cy="0"/>
          <a:chOff x="0" y="0"/>
          <a:chExt cx="0" cy="0"/>
        </a:xfrm>
      </p:grpSpPr>
      <p:sp>
        <p:nvSpPr>
          <p:cNvPr id="301" name="Google Shape;301;p34:notes">
            <a:extLst>
              <a:ext uri="{FF2B5EF4-FFF2-40B4-BE49-F238E27FC236}">
                <a16:creationId xmlns:a16="http://schemas.microsoft.com/office/drawing/2014/main" id="{084E88D9-5B91-77A5-A1CD-9C6EDAAA08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34:notes">
            <a:extLst>
              <a:ext uri="{FF2B5EF4-FFF2-40B4-BE49-F238E27FC236}">
                <a16:creationId xmlns:a16="http://schemas.microsoft.com/office/drawing/2014/main" id="{CD66BE8A-90CB-944F-11D2-1EE83F3E81A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776081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b8b730ff87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2b8b730ff8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be0fd08dc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be0fd08d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A1BCBD39-6AE1-62F8-28E2-4331FED4C92C}"/>
            </a:ext>
          </a:extLst>
        </p:cNvPr>
        <p:cNvGrpSpPr/>
        <p:nvPr/>
      </p:nvGrpSpPr>
      <p:grpSpPr>
        <a:xfrm>
          <a:off x="0" y="0"/>
          <a:ext cx="0" cy="0"/>
          <a:chOff x="0" y="0"/>
          <a:chExt cx="0" cy="0"/>
        </a:xfrm>
      </p:grpSpPr>
      <p:sp>
        <p:nvSpPr>
          <p:cNvPr id="96" name="Google Shape;96;p5:notes">
            <a:extLst>
              <a:ext uri="{FF2B5EF4-FFF2-40B4-BE49-F238E27FC236}">
                <a16:creationId xmlns:a16="http://schemas.microsoft.com/office/drawing/2014/main" id="{339152A4-3C3E-8B0A-657D-925CCFFDE1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5:notes">
            <a:extLst>
              <a:ext uri="{FF2B5EF4-FFF2-40B4-BE49-F238E27FC236}">
                <a16:creationId xmlns:a16="http://schemas.microsoft.com/office/drawing/2014/main" id="{A3DE9757-4F60-84DE-B455-AFEB31D1E3F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92078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AE805C1A-674E-918B-C113-7482CED81E10}"/>
            </a:ext>
          </a:extLst>
        </p:cNvPr>
        <p:cNvGrpSpPr/>
        <p:nvPr/>
      </p:nvGrpSpPr>
      <p:grpSpPr>
        <a:xfrm>
          <a:off x="0" y="0"/>
          <a:ext cx="0" cy="0"/>
          <a:chOff x="0" y="0"/>
          <a:chExt cx="0" cy="0"/>
        </a:xfrm>
      </p:grpSpPr>
      <p:sp>
        <p:nvSpPr>
          <p:cNvPr id="96" name="Google Shape;96;p5:notes">
            <a:extLst>
              <a:ext uri="{FF2B5EF4-FFF2-40B4-BE49-F238E27FC236}">
                <a16:creationId xmlns:a16="http://schemas.microsoft.com/office/drawing/2014/main" id="{4ADB4C40-4B97-DFAD-D265-ADA2A41660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5:notes">
            <a:extLst>
              <a:ext uri="{FF2B5EF4-FFF2-40B4-BE49-F238E27FC236}">
                <a16:creationId xmlns:a16="http://schemas.microsoft.com/office/drawing/2014/main" id="{C27804B7-5C04-04D6-7678-C262E3E2D35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012149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353B5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85255" y="1820675"/>
            <a:ext cx="5046000" cy="2052600"/>
          </a:xfrm>
          <a:prstGeom prst="rect">
            <a:avLst/>
          </a:prstGeom>
        </p:spPr>
        <p:txBody>
          <a:bodyPr spcFirstLastPara="1" wrap="square" lIns="365750" tIns="182875" rIns="365750" bIns="182875" anchor="b" anchorCtr="0">
            <a:normAutofit/>
          </a:bodyPr>
          <a:lstStyle>
            <a:lvl1pPr lvl="0">
              <a:spcBef>
                <a:spcPts val="0"/>
              </a:spcBef>
              <a:spcAft>
                <a:spcPts val="0"/>
              </a:spcAft>
              <a:buSzPts val="4400"/>
              <a:buNone/>
              <a:defRPr sz="4400"/>
            </a:lvl1pPr>
            <a:lvl2pPr lvl="1">
              <a:spcBef>
                <a:spcPts val="0"/>
              </a:spcBef>
              <a:spcAft>
                <a:spcPts val="0"/>
              </a:spcAft>
              <a:buSzPts val="4400"/>
              <a:buNone/>
              <a:defRPr sz="4400"/>
            </a:lvl2pPr>
            <a:lvl3pPr lvl="2">
              <a:spcBef>
                <a:spcPts val="0"/>
              </a:spcBef>
              <a:spcAft>
                <a:spcPts val="0"/>
              </a:spcAft>
              <a:buSzPts val="4400"/>
              <a:buNone/>
              <a:defRPr sz="4400"/>
            </a:lvl3pPr>
            <a:lvl4pPr lvl="3">
              <a:spcBef>
                <a:spcPts val="0"/>
              </a:spcBef>
              <a:spcAft>
                <a:spcPts val="0"/>
              </a:spcAft>
              <a:buSzPts val="4400"/>
              <a:buNone/>
              <a:defRPr sz="4400"/>
            </a:lvl4pPr>
            <a:lvl5pPr lvl="4">
              <a:spcBef>
                <a:spcPts val="0"/>
              </a:spcBef>
              <a:spcAft>
                <a:spcPts val="0"/>
              </a:spcAft>
              <a:buSzPts val="4400"/>
              <a:buNone/>
              <a:defRPr sz="4400"/>
            </a:lvl5pPr>
            <a:lvl6pPr lvl="5">
              <a:spcBef>
                <a:spcPts val="0"/>
              </a:spcBef>
              <a:spcAft>
                <a:spcPts val="0"/>
              </a:spcAft>
              <a:buSzPts val="4400"/>
              <a:buNone/>
              <a:defRPr sz="4400"/>
            </a:lvl6pPr>
            <a:lvl7pPr lvl="6">
              <a:spcBef>
                <a:spcPts val="0"/>
              </a:spcBef>
              <a:spcAft>
                <a:spcPts val="0"/>
              </a:spcAft>
              <a:buSzPts val="4400"/>
              <a:buNone/>
              <a:defRPr sz="4400"/>
            </a:lvl7pPr>
            <a:lvl8pPr lvl="7">
              <a:spcBef>
                <a:spcPts val="0"/>
              </a:spcBef>
              <a:spcAft>
                <a:spcPts val="0"/>
              </a:spcAft>
              <a:buSzPts val="4400"/>
              <a:buNone/>
              <a:defRPr sz="4400"/>
            </a:lvl8pPr>
            <a:lvl9pPr lvl="8">
              <a:spcBef>
                <a:spcPts val="0"/>
              </a:spcBef>
              <a:spcAft>
                <a:spcPts val="0"/>
              </a:spcAft>
              <a:buSzPts val="4400"/>
              <a:buNone/>
              <a:defRPr sz="4400"/>
            </a:lvl9pPr>
          </a:lstStyle>
          <a:p>
            <a:endParaRPr/>
          </a:p>
        </p:txBody>
      </p:sp>
      <p:sp>
        <p:nvSpPr>
          <p:cNvPr id="11" name="Google Shape;11;p2"/>
          <p:cNvSpPr txBox="1">
            <a:spLocks noGrp="1"/>
          </p:cNvSpPr>
          <p:nvPr>
            <p:ph type="subTitle" idx="1"/>
          </p:nvPr>
        </p:nvSpPr>
        <p:spPr>
          <a:xfrm>
            <a:off x="1534925" y="3794425"/>
            <a:ext cx="5046000" cy="792600"/>
          </a:xfrm>
          <a:prstGeom prst="rect">
            <a:avLst/>
          </a:prstGeom>
        </p:spPr>
        <p:txBody>
          <a:bodyPr spcFirstLastPara="1" wrap="square" lIns="365750" tIns="91425" rIns="91425" bIns="91425" anchor="t" anchorCtr="0">
            <a:normAutofit/>
          </a:bodyPr>
          <a:lstStyle>
            <a:lvl1pPr lvl="0">
              <a:lnSpc>
                <a:spcPct val="100000"/>
              </a:lnSpc>
              <a:spcBef>
                <a:spcPts val="0"/>
              </a:spcBef>
              <a:spcAft>
                <a:spcPts val="0"/>
              </a:spcAft>
              <a:buClr>
                <a:schemeClr val="lt1"/>
              </a:buClr>
              <a:buSzPts val="2000"/>
              <a:buNone/>
              <a:defRPr sz="2000">
                <a:solidFill>
                  <a:schemeClr val="lt1"/>
                </a:solidFill>
              </a:defRPr>
            </a:lvl1pPr>
            <a:lvl2pPr lvl="1">
              <a:lnSpc>
                <a:spcPct val="100000"/>
              </a:lnSpc>
              <a:spcBef>
                <a:spcPts val="0"/>
              </a:spcBef>
              <a:spcAft>
                <a:spcPts val="0"/>
              </a:spcAft>
              <a:buClr>
                <a:schemeClr val="lt1"/>
              </a:buClr>
              <a:buSzPts val="2000"/>
              <a:buNone/>
              <a:defRPr sz="2000">
                <a:solidFill>
                  <a:schemeClr val="lt1"/>
                </a:solidFill>
              </a:defRPr>
            </a:lvl2pPr>
            <a:lvl3pPr lvl="2">
              <a:lnSpc>
                <a:spcPct val="100000"/>
              </a:lnSpc>
              <a:spcBef>
                <a:spcPts val="0"/>
              </a:spcBef>
              <a:spcAft>
                <a:spcPts val="0"/>
              </a:spcAft>
              <a:buClr>
                <a:schemeClr val="lt1"/>
              </a:buClr>
              <a:buSzPts val="2000"/>
              <a:buNone/>
              <a:defRPr sz="2000">
                <a:solidFill>
                  <a:schemeClr val="lt1"/>
                </a:solidFill>
              </a:defRPr>
            </a:lvl3pPr>
            <a:lvl4pPr lvl="3">
              <a:lnSpc>
                <a:spcPct val="100000"/>
              </a:lnSpc>
              <a:spcBef>
                <a:spcPts val="0"/>
              </a:spcBef>
              <a:spcAft>
                <a:spcPts val="0"/>
              </a:spcAft>
              <a:buClr>
                <a:schemeClr val="lt1"/>
              </a:buClr>
              <a:buSzPts val="2000"/>
              <a:buNone/>
              <a:defRPr sz="2000">
                <a:solidFill>
                  <a:schemeClr val="lt1"/>
                </a:solidFill>
              </a:defRPr>
            </a:lvl4pPr>
            <a:lvl5pPr lvl="4">
              <a:lnSpc>
                <a:spcPct val="100000"/>
              </a:lnSpc>
              <a:spcBef>
                <a:spcPts val="0"/>
              </a:spcBef>
              <a:spcAft>
                <a:spcPts val="0"/>
              </a:spcAft>
              <a:buClr>
                <a:schemeClr val="lt1"/>
              </a:buClr>
              <a:buSzPts val="2000"/>
              <a:buNone/>
              <a:defRPr sz="2000">
                <a:solidFill>
                  <a:schemeClr val="lt1"/>
                </a:solidFill>
              </a:defRPr>
            </a:lvl5pPr>
            <a:lvl6pPr lvl="5">
              <a:lnSpc>
                <a:spcPct val="100000"/>
              </a:lnSpc>
              <a:spcBef>
                <a:spcPts val="0"/>
              </a:spcBef>
              <a:spcAft>
                <a:spcPts val="0"/>
              </a:spcAft>
              <a:buClr>
                <a:schemeClr val="lt1"/>
              </a:buClr>
              <a:buSzPts val="2000"/>
              <a:buNone/>
              <a:defRPr sz="2000">
                <a:solidFill>
                  <a:schemeClr val="lt1"/>
                </a:solidFill>
              </a:defRPr>
            </a:lvl6pPr>
            <a:lvl7pPr lvl="6">
              <a:lnSpc>
                <a:spcPct val="100000"/>
              </a:lnSpc>
              <a:spcBef>
                <a:spcPts val="0"/>
              </a:spcBef>
              <a:spcAft>
                <a:spcPts val="0"/>
              </a:spcAft>
              <a:buClr>
                <a:schemeClr val="lt1"/>
              </a:buClr>
              <a:buSzPts val="2000"/>
              <a:buNone/>
              <a:defRPr sz="2000">
                <a:solidFill>
                  <a:schemeClr val="lt1"/>
                </a:solidFill>
              </a:defRPr>
            </a:lvl7pPr>
            <a:lvl8pPr lvl="7">
              <a:lnSpc>
                <a:spcPct val="100000"/>
              </a:lnSpc>
              <a:spcBef>
                <a:spcPts val="0"/>
              </a:spcBef>
              <a:spcAft>
                <a:spcPts val="0"/>
              </a:spcAft>
              <a:buClr>
                <a:schemeClr val="lt1"/>
              </a:buClr>
              <a:buSzPts val="2000"/>
              <a:buNone/>
              <a:defRPr sz="2000">
                <a:solidFill>
                  <a:schemeClr val="lt1"/>
                </a:solidFill>
              </a:defRPr>
            </a:lvl8pPr>
            <a:lvl9pPr lvl="8">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p:nvPr/>
        </p:nvSpPr>
        <p:spPr>
          <a:xfrm rot="-5400000">
            <a:off x="3507875" y="-223062"/>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 name="Google Shape;14;p2"/>
          <p:cNvSpPr/>
          <p:nvPr/>
        </p:nvSpPr>
        <p:spPr>
          <a:xfrm rot="-5400000">
            <a:off x="5416250" y="-223062"/>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 name="Google Shape;15;p2"/>
          <p:cNvSpPr/>
          <p:nvPr/>
        </p:nvSpPr>
        <p:spPr>
          <a:xfrm>
            <a:off x="470546" y="-299246"/>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16;p2"/>
          <p:cNvSpPr/>
          <p:nvPr/>
        </p:nvSpPr>
        <p:spPr>
          <a:xfrm>
            <a:off x="470546" y="3638479"/>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 name="Google Shape;17;p2"/>
          <p:cNvSpPr/>
          <p:nvPr/>
        </p:nvSpPr>
        <p:spPr>
          <a:xfrm rot="-5400000">
            <a:off x="1777025" y="-40800"/>
            <a:ext cx="895500" cy="13797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 name="Google Shape;18;p2"/>
          <p:cNvSpPr/>
          <p:nvPr/>
        </p:nvSpPr>
        <p:spPr>
          <a:xfrm rot="-5400000">
            <a:off x="-299250" y="495750"/>
            <a:ext cx="895500" cy="3066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19;p2"/>
          <p:cNvSpPr/>
          <p:nvPr/>
        </p:nvSpPr>
        <p:spPr>
          <a:xfrm rot="-5400000">
            <a:off x="8510650" y="478500"/>
            <a:ext cx="895500" cy="3411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 name="Google Shape;20;p2"/>
          <p:cNvSpPr/>
          <p:nvPr/>
        </p:nvSpPr>
        <p:spPr>
          <a:xfrm rot="-5400000">
            <a:off x="7314225" y="-223062"/>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 name="Google Shape;21;p2"/>
          <p:cNvPicPr preferRelativeResize="0"/>
          <p:nvPr/>
        </p:nvPicPr>
        <p:blipFill>
          <a:blip r:embed="rId2">
            <a:alphaModFix/>
          </a:blip>
          <a:stretch>
            <a:fillRect/>
          </a:stretch>
        </p:blipFill>
        <p:spPr>
          <a:xfrm>
            <a:off x="7072126" y="435236"/>
            <a:ext cx="1379701" cy="427639"/>
          </a:xfrm>
          <a:prstGeom prst="rect">
            <a:avLst/>
          </a:prstGeom>
          <a:noFill/>
          <a:ln>
            <a:noFill/>
          </a:ln>
        </p:spPr>
      </p:pic>
      <p:sp>
        <p:nvSpPr>
          <p:cNvPr id="22" name="Google Shape;22;p2"/>
          <p:cNvSpPr/>
          <p:nvPr/>
        </p:nvSpPr>
        <p:spPr>
          <a:xfrm>
            <a:off x="470546" y="1669617"/>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1 1">
  <p:cSld name="TITLE_AND_BODY_1">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311700" y="445025"/>
            <a:ext cx="8520600" cy="572700"/>
          </a:xfrm>
          <a:prstGeom prst="rect">
            <a:avLst/>
          </a:prstGeom>
        </p:spPr>
        <p:txBody>
          <a:bodyPr spcFirstLastPara="1" wrap="square" lIns="365750" tIns="182875" rIns="365750" bIns="18287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5" name="Google Shape;65;p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6" name="Google Shape;6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1 1 1">
  <p:cSld name="TITLE_AND_BODY_1_1">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311700" y="445025"/>
            <a:ext cx="8520600" cy="572700"/>
          </a:xfrm>
          <a:prstGeom prst="rect">
            <a:avLst/>
          </a:prstGeom>
        </p:spPr>
        <p:txBody>
          <a:bodyPr spcFirstLastPara="1" wrap="square" lIns="365750" tIns="182875" rIns="365750" bIns="18287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9" name="Google Shape;69;p1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0" name="Google Shape;7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353B55"/>
        </a:solidFill>
        <a:effectLst/>
      </p:bgPr>
    </p:bg>
    <p:spTree>
      <p:nvGrpSpPr>
        <p:cNvPr id="1" name="Shape 186"/>
        <p:cNvGrpSpPr/>
        <p:nvPr/>
      </p:nvGrpSpPr>
      <p:grpSpPr>
        <a:xfrm>
          <a:off x="0" y="0"/>
          <a:ext cx="0" cy="0"/>
          <a:chOff x="0" y="0"/>
          <a:chExt cx="0" cy="0"/>
        </a:xfrm>
      </p:grpSpPr>
      <p:sp>
        <p:nvSpPr>
          <p:cNvPr id="187" name="Google Shape;187;p38"/>
          <p:cNvSpPr txBox="1">
            <a:spLocks noGrp="1"/>
          </p:cNvSpPr>
          <p:nvPr>
            <p:ph type="ctrTitle"/>
          </p:nvPr>
        </p:nvSpPr>
        <p:spPr>
          <a:xfrm>
            <a:off x="1485255" y="1820675"/>
            <a:ext cx="5046000" cy="2052600"/>
          </a:xfrm>
          <a:prstGeom prst="rect">
            <a:avLst/>
          </a:prstGeom>
          <a:solidFill>
            <a:srgbClr val="353B55"/>
          </a:solidFill>
          <a:ln>
            <a:noFill/>
          </a:ln>
        </p:spPr>
        <p:txBody>
          <a:bodyPr spcFirstLastPara="1" wrap="square" lIns="365750" tIns="182875" rIns="365750" bIns="182875" anchor="b" anchorCtr="0">
            <a:normAutofit/>
          </a:bodyPr>
          <a:lstStyle>
            <a:lvl1pPr lvl="0" algn="l">
              <a:lnSpc>
                <a:spcPct val="100000"/>
              </a:lnSpc>
              <a:spcBef>
                <a:spcPts val="0"/>
              </a:spcBef>
              <a:spcAft>
                <a:spcPts val="0"/>
              </a:spcAft>
              <a:buSzPts val="4400"/>
              <a:buNone/>
              <a:defRPr sz="4400"/>
            </a:lvl1pPr>
            <a:lvl2pPr lvl="1" algn="l">
              <a:lnSpc>
                <a:spcPct val="100000"/>
              </a:lnSpc>
              <a:spcBef>
                <a:spcPts val="0"/>
              </a:spcBef>
              <a:spcAft>
                <a:spcPts val="0"/>
              </a:spcAft>
              <a:buSzPts val="4400"/>
              <a:buNone/>
              <a:defRPr sz="4400"/>
            </a:lvl2pPr>
            <a:lvl3pPr lvl="2" algn="l">
              <a:lnSpc>
                <a:spcPct val="100000"/>
              </a:lnSpc>
              <a:spcBef>
                <a:spcPts val="0"/>
              </a:spcBef>
              <a:spcAft>
                <a:spcPts val="0"/>
              </a:spcAft>
              <a:buSzPts val="4400"/>
              <a:buNone/>
              <a:defRPr sz="4400"/>
            </a:lvl3pPr>
            <a:lvl4pPr lvl="3" algn="l">
              <a:lnSpc>
                <a:spcPct val="100000"/>
              </a:lnSpc>
              <a:spcBef>
                <a:spcPts val="0"/>
              </a:spcBef>
              <a:spcAft>
                <a:spcPts val="0"/>
              </a:spcAft>
              <a:buSzPts val="4400"/>
              <a:buNone/>
              <a:defRPr sz="4400"/>
            </a:lvl4pPr>
            <a:lvl5pPr lvl="4" algn="l">
              <a:lnSpc>
                <a:spcPct val="100000"/>
              </a:lnSpc>
              <a:spcBef>
                <a:spcPts val="0"/>
              </a:spcBef>
              <a:spcAft>
                <a:spcPts val="0"/>
              </a:spcAft>
              <a:buSzPts val="4400"/>
              <a:buNone/>
              <a:defRPr sz="4400"/>
            </a:lvl5pPr>
            <a:lvl6pPr lvl="5" algn="l">
              <a:lnSpc>
                <a:spcPct val="100000"/>
              </a:lnSpc>
              <a:spcBef>
                <a:spcPts val="0"/>
              </a:spcBef>
              <a:spcAft>
                <a:spcPts val="0"/>
              </a:spcAft>
              <a:buSzPts val="4400"/>
              <a:buNone/>
              <a:defRPr sz="4400"/>
            </a:lvl6pPr>
            <a:lvl7pPr lvl="6" algn="l">
              <a:lnSpc>
                <a:spcPct val="100000"/>
              </a:lnSpc>
              <a:spcBef>
                <a:spcPts val="0"/>
              </a:spcBef>
              <a:spcAft>
                <a:spcPts val="0"/>
              </a:spcAft>
              <a:buSzPts val="4400"/>
              <a:buNone/>
              <a:defRPr sz="4400"/>
            </a:lvl7pPr>
            <a:lvl8pPr lvl="7" algn="l">
              <a:lnSpc>
                <a:spcPct val="100000"/>
              </a:lnSpc>
              <a:spcBef>
                <a:spcPts val="0"/>
              </a:spcBef>
              <a:spcAft>
                <a:spcPts val="0"/>
              </a:spcAft>
              <a:buSzPts val="4400"/>
              <a:buNone/>
              <a:defRPr sz="4400"/>
            </a:lvl8pPr>
            <a:lvl9pPr lvl="8" algn="l">
              <a:lnSpc>
                <a:spcPct val="100000"/>
              </a:lnSpc>
              <a:spcBef>
                <a:spcPts val="0"/>
              </a:spcBef>
              <a:spcAft>
                <a:spcPts val="0"/>
              </a:spcAft>
              <a:buSzPts val="4400"/>
              <a:buNone/>
              <a:defRPr sz="4400"/>
            </a:lvl9pPr>
          </a:lstStyle>
          <a:p>
            <a:endParaRPr/>
          </a:p>
        </p:txBody>
      </p:sp>
      <p:sp>
        <p:nvSpPr>
          <p:cNvPr id="188" name="Google Shape;188;p38"/>
          <p:cNvSpPr txBox="1">
            <a:spLocks noGrp="1"/>
          </p:cNvSpPr>
          <p:nvPr>
            <p:ph type="subTitle" idx="1"/>
          </p:nvPr>
        </p:nvSpPr>
        <p:spPr>
          <a:xfrm>
            <a:off x="1534925" y="3794425"/>
            <a:ext cx="5046000" cy="792600"/>
          </a:xfrm>
          <a:prstGeom prst="rect">
            <a:avLst/>
          </a:prstGeom>
          <a:noFill/>
          <a:ln>
            <a:noFill/>
          </a:ln>
        </p:spPr>
        <p:txBody>
          <a:bodyPr spcFirstLastPara="1" wrap="square" lIns="365750" tIns="91425" rIns="91425" bIns="91425" anchor="t" anchorCtr="0">
            <a:norm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l">
              <a:lnSpc>
                <a:spcPct val="100000"/>
              </a:lnSpc>
              <a:spcBef>
                <a:spcPts val="0"/>
              </a:spcBef>
              <a:spcAft>
                <a:spcPts val="0"/>
              </a:spcAft>
              <a:buClr>
                <a:schemeClr val="lt1"/>
              </a:buClr>
              <a:buSzPts val="2000"/>
              <a:buNone/>
              <a:defRPr sz="2000">
                <a:solidFill>
                  <a:schemeClr val="lt1"/>
                </a:solidFill>
              </a:defRPr>
            </a:lvl2pPr>
            <a:lvl3pPr lvl="2" algn="l">
              <a:lnSpc>
                <a:spcPct val="100000"/>
              </a:lnSpc>
              <a:spcBef>
                <a:spcPts val="0"/>
              </a:spcBef>
              <a:spcAft>
                <a:spcPts val="0"/>
              </a:spcAft>
              <a:buClr>
                <a:schemeClr val="lt1"/>
              </a:buClr>
              <a:buSzPts val="2000"/>
              <a:buNone/>
              <a:defRPr sz="2000">
                <a:solidFill>
                  <a:schemeClr val="lt1"/>
                </a:solidFill>
              </a:defRPr>
            </a:lvl3pPr>
            <a:lvl4pPr lvl="3" algn="l">
              <a:lnSpc>
                <a:spcPct val="100000"/>
              </a:lnSpc>
              <a:spcBef>
                <a:spcPts val="0"/>
              </a:spcBef>
              <a:spcAft>
                <a:spcPts val="0"/>
              </a:spcAft>
              <a:buClr>
                <a:schemeClr val="lt1"/>
              </a:buClr>
              <a:buSzPts val="2000"/>
              <a:buNone/>
              <a:defRPr sz="2000">
                <a:solidFill>
                  <a:schemeClr val="lt1"/>
                </a:solidFill>
              </a:defRPr>
            </a:lvl4pPr>
            <a:lvl5pPr lvl="4" algn="l">
              <a:lnSpc>
                <a:spcPct val="100000"/>
              </a:lnSpc>
              <a:spcBef>
                <a:spcPts val="0"/>
              </a:spcBef>
              <a:spcAft>
                <a:spcPts val="0"/>
              </a:spcAft>
              <a:buClr>
                <a:schemeClr val="lt1"/>
              </a:buClr>
              <a:buSzPts val="2000"/>
              <a:buNone/>
              <a:defRPr sz="2000">
                <a:solidFill>
                  <a:schemeClr val="lt1"/>
                </a:solidFill>
              </a:defRPr>
            </a:lvl5pPr>
            <a:lvl6pPr lvl="5" algn="l">
              <a:lnSpc>
                <a:spcPct val="100000"/>
              </a:lnSpc>
              <a:spcBef>
                <a:spcPts val="0"/>
              </a:spcBef>
              <a:spcAft>
                <a:spcPts val="0"/>
              </a:spcAft>
              <a:buClr>
                <a:schemeClr val="lt1"/>
              </a:buClr>
              <a:buSzPts val="2000"/>
              <a:buNone/>
              <a:defRPr sz="2000">
                <a:solidFill>
                  <a:schemeClr val="lt1"/>
                </a:solidFill>
              </a:defRPr>
            </a:lvl6pPr>
            <a:lvl7pPr lvl="6" algn="l">
              <a:lnSpc>
                <a:spcPct val="100000"/>
              </a:lnSpc>
              <a:spcBef>
                <a:spcPts val="0"/>
              </a:spcBef>
              <a:spcAft>
                <a:spcPts val="0"/>
              </a:spcAft>
              <a:buClr>
                <a:schemeClr val="lt1"/>
              </a:buClr>
              <a:buSzPts val="2000"/>
              <a:buNone/>
              <a:defRPr sz="2000">
                <a:solidFill>
                  <a:schemeClr val="lt1"/>
                </a:solidFill>
              </a:defRPr>
            </a:lvl7pPr>
            <a:lvl8pPr lvl="7" algn="l">
              <a:lnSpc>
                <a:spcPct val="100000"/>
              </a:lnSpc>
              <a:spcBef>
                <a:spcPts val="0"/>
              </a:spcBef>
              <a:spcAft>
                <a:spcPts val="0"/>
              </a:spcAft>
              <a:buClr>
                <a:schemeClr val="lt1"/>
              </a:buClr>
              <a:buSzPts val="2000"/>
              <a:buNone/>
              <a:defRPr sz="2000">
                <a:solidFill>
                  <a:schemeClr val="lt1"/>
                </a:solidFill>
              </a:defRPr>
            </a:lvl8pPr>
            <a:lvl9pPr lvl="8" algn="l">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189" name="Google Shape;189;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90" name="Google Shape;190;p38"/>
          <p:cNvSpPr/>
          <p:nvPr/>
        </p:nvSpPr>
        <p:spPr>
          <a:xfrm rot="-5400000">
            <a:off x="3507875" y="-223062"/>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8"/>
          <p:cNvSpPr/>
          <p:nvPr/>
        </p:nvSpPr>
        <p:spPr>
          <a:xfrm rot="-5400000">
            <a:off x="5416250" y="-223062"/>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8"/>
          <p:cNvSpPr/>
          <p:nvPr/>
        </p:nvSpPr>
        <p:spPr>
          <a:xfrm>
            <a:off x="470546" y="-299246"/>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8"/>
          <p:cNvSpPr/>
          <p:nvPr/>
        </p:nvSpPr>
        <p:spPr>
          <a:xfrm>
            <a:off x="470546" y="3638479"/>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38"/>
          <p:cNvSpPr/>
          <p:nvPr/>
        </p:nvSpPr>
        <p:spPr>
          <a:xfrm rot="-5400000">
            <a:off x="1777025" y="-40800"/>
            <a:ext cx="895500" cy="13797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8"/>
          <p:cNvSpPr/>
          <p:nvPr/>
        </p:nvSpPr>
        <p:spPr>
          <a:xfrm rot="-5400000">
            <a:off x="-299250" y="495750"/>
            <a:ext cx="895500" cy="3066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8"/>
          <p:cNvSpPr/>
          <p:nvPr/>
        </p:nvSpPr>
        <p:spPr>
          <a:xfrm rot="-5400000">
            <a:off x="8510650" y="478500"/>
            <a:ext cx="895500" cy="3411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8"/>
          <p:cNvSpPr/>
          <p:nvPr/>
        </p:nvSpPr>
        <p:spPr>
          <a:xfrm rot="-5400000">
            <a:off x="7314225" y="-223062"/>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8" name="Google Shape;198;p38"/>
          <p:cNvPicPr preferRelativeResize="0"/>
          <p:nvPr/>
        </p:nvPicPr>
        <p:blipFill rotWithShape="1">
          <a:blip r:embed="rId2">
            <a:alphaModFix/>
          </a:blip>
          <a:srcRect/>
          <a:stretch/>
        </p:blipFill>
        <p:spPr>
          <a:xfrm>
            <a:off x="7072126" y="435236"/>
            <a:ext cx="1379701" cy="427639"/>
          </a:xfrm>
          <a:prstGeom prst="rect">
            <a:avLst/>
          </a:prstGeom>
          <a:noFill/>
          <a:ln>
            <a:noFill/>
          </a:ln>
        </p:spPr>
      </p:pic>
      <p:sp>
        <p:nvSpPr>
          <p:cNvPr id="199" name="Google Shape;199;p38"/>
          <p:cNvSpPr/>
          <p:nvPr/>
        </p:nvSpPr>
        <p:spPr>
          <a:xfrm>
            <a:off x="470546" y="1669617"/>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200"/>
        <p:cNvGrpSpPr/>
        <p:nvPr/>
      </p:nvGrpSpPr>
      <p:grpSpPr>
        <a:xfrm>
          <a:off x="0" y="0"/>
          <a:ext cx="0" cy="0"/>
          <a:chOff x="0" y="0"/>
          <a:chExt cx="0" cy="0"/>
        </a:xfrm>
      </p:grpSpPr>
      <p:sp>
        <p:nvSpPr>
          <p:cNvPr id="201" name="Google Shape;201;p39"/>
          <p:cNvSpPr txBox="1">
            <a:spLocks noGrp="1"/>
          </p:cNvSpPr>
          <p:nvPr>
            <p:ph type="title"/>
          </p:nvPr>
        </p:nvSpPr>
        <p:spPr>
          <a:xfrm>
            <a:off x="311700" y="445025"/>
            <a:ext cx="8520600" cy="572700"/>
          </a:xfrm>
          <a:prstGeom prst="rect">
            <a:avLst/>
          </a:prstGeom>
          <a:solidFill>
            <a:srgbClr val="353B55"/>
          </a:solidFill>
          <a:ln>
            <a:noFill/>
          </a:ln>
        </p:spPr>
        <p:txBody>
          <a:bodyPr spcFirstLastPara="1" wrap="square" lIns="365750" tIns="182875" rIns="365750" bIns="182875" anchor="ctr"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2" name="Google Shape;202;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3" name="Google Shape;203;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353B55"/>
        </a:solidFill>
        <a:effectLst/>
      </p:bgPr>
    </p:bg>
    <p:spTree>
      <p:nvGrpSpPr>
        <p:cNvPr id="1" name="Shape 204"/>
        <p:cNvGrpSpPr/>
        <p:nvPr/>
      </p:nvGrpSpPr>
      <p:grpSpPr>
        <a:xfrm>
          <a:off x="0" y="0"/>
          <a:ext cx="0" cy="0"/>
          <a:chOff x="0" y="0"/>
          <a:chExt cx="0" cy="0"/>
        </a:xfrm>
      </p:grpSpPr>
      <p:sp>
        <p:nvSpPr>
          <p:cNvPr id="205" name="Google Shape;205;p40"/>
          <p:cNvSpPr txBox="1">
            <a:spLocks noGrp="1"/>
          </p:cNvSpPr>
          <p:nvPr>
            <p:ph type="title"/>
          </p:nvPr>
        </p:nvSpPr>
        <p:spPr>
          <a:xfrm>
            <a:off x="1366050" y="2933800"/>
            <a:ext cx="6555600" cy="841800"/>
          </a:xfrm>
          <a:prstGeom prst="rect">
            <a:avLst/>
          </a:prstGeom>
          <a:solidFill>
            <a:srgbClr val="353B55"/>
          </a:solidFill>
          <a:ln>
            <a:noFill/>
          </a:ln>
        </p:spPr>
        <p:txBody>
          <a:bodyPr spcFirstLastPara="1" wrap="square" lIns="365750" tIns="182875" rIns="365750" bIns="182875" anchor="ctr" anchorCtr="0">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206" name="Google Shape;206;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07" name="Google Shape;207;p40"/>
          <p:cNvSpPr/>
          <p:nvPr/>
        </p:nvSpPr>
        <p:spPr>
          <a:xfrm>
            <a:off x="470546" y="-299246"/>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40"/>
          <p:cNvSpPr/>
          <p:nvPr/>
        </p:nvSpPr>
        <p:spPr>
          <a:xfrm>
            <a:off x="470546" y="3638479"/>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40"/>
          <p:cNvSpPr/>
          <p:nvPr/>
        </p:nvSpPr>
        <p:spPr>
          <a:xfrm>
            <a:off x="470546" y="1669617"/>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0"/>
        <p:cNvGrpSpPr/>
        <p:nvPr/>
      </p:nvGrpSpPr>
      <p:grpSpPr>
        <a:xfrm>
          <a:off x="0" y="0"/>
          <a:ext cx="0" cy="0"/>
          <a:chOff x="0" y="0"/>
          <a:chExt cx="0" cy="0"/>
        </a:xfrm>
      </p:grpSpPr>
      <p:sp>
        <p:nvSpPr>
          <p:cNvPr id="211" name="Google Shape;211;p41"/>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2" name="Google Shape;212;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3" name="Google Shape;213;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rgbClr val="353B55"/>
        </a:solidFill>
        <a:effectLst/>
      </p:bgPr>
    </p:bg>
    <p:spTree>
      <p:nvGrpSpPr>
        <p:cNvPr id="1" name="Shape 214"/>
        <p:cNvGrpSpPr/>
        <p:nvPr/>
      </p:nvGrpSpPr>
      <p:grpSpPr>
        <a:xfrm>
          <a:off x="0" y="0"/>
          <a:ext cx="0" cy="0"/>
          <a:chOff x="0" y="0"/>
          <a:chExt cx="0" cy="0"/>
        </a:xfrm>
      </p:grpSpPr>
      <p:sp>
        <p:nvSpPr>
          <p:cNvPr id="215" name="Google Shape;215;p42"/>
          <p:cNvSpPr txBox="1">
            <a:spLocks noGrp="1"/>
          </p:cNvSpPr>
          <p:nvPr>
            <p:ph type="ctrTitle"/>
          </p:nvPr>
        </p:nvSpPr>
        <p:spPr>
          <a:xfrm>
            <a:off x="1485255" y="1287275"/>
            <a:ext cx="5046000" cy="2052600"/>
          </a:xfrm>
          <a:prstGeom prst="rect">
            <a:avLst/>
          </a:prstGeom>
          <a:solidFill>
            <a:srgbClr val="353B55"/>
          </a:solidFill>
          <a:ln>
            <a:noFill/>
          </a:ln>
        </p:spPr>
        <p:txBody>
          <a:bodyPr spcFirstLastPara="1" wrap="square" lIns="365750" tIns="182875" rIns="365750" bIns="182875" anchor="b" anchorCtr="0">
            <a:normAutofit/>
          </a:bodyPr>
          <a:lstStyle>
            <a:lvl1pPr lvl="0" algn="l">
              <a:lnSpc>
                <a:spcPct val="100000"/>
              </a:lnSpc>
              <a:spcBef>
                <a:spcPts val="0"/>
              </a:spcBef>
              <a:spcAft>
                <a:spcPts val="0"/>
              </a:spcAft>
              <a:buSzPts val="4400"/>
              <a:buNone/>
              <a:defRPr sz="4400"/>
            </a:lvl1pPr>
            <a:lvl2pPr lvl="1" algn="l">
              <a:lnSpc>
                <a:spcPct val="100000"/>
              </a:lnSpc>
              <a:spcBef>
                <a:spcPts val="0"/>
              </a:spcBef>
              <a:spcAft>
                <a:spcPts val="0"/>
              </a:spcAft>
              <a:buSzPts val="4400"/>
              <a:buNone/>
              <a:defRPr sz="4400"/>
            </a:lvl2pPr>
            <a:lvl3pPr lvl="2" algn="l">
              <a:lnSpc>
                <a:spcPct val="100000"/>
              </a:lnSpc>
              <a:spcBef>
                <a:spcPts val="0"/>
              </a:spcBef>
              <a:spcAft>
                <a:spcPts val="0"/>
              </a:spcAft>
              <a:buSzPts val="4400"/>
              <a:buNone/>
              <a:defRPr sz="4400"/>
            </a:lvl3pPr>
            <a:lvl4pPr lvl="3" algn="l">
              <a:lnSpc>
                <a:spcPct val="100000"/>
              </a:lnSpc>
              <a:spcBef>
                <a:spcPts val="0"/>
              </a:spcBef>
              <a:spcAft>
                <a:spcPts val="0"/>
              </a:spcAft>
              <a:buSzPts val="4400"/>
              <a:buNone/>
              <a:defRPr sz="4400"/>
            </a:lvl4pPr>
            <a:lvl5pPr lvl="4" algn="l">
              <a:lnSpc>
                <a:spcPct val="100000"/>
              </a:lnSpc>
              <a:spcBef>
                <a:spcPts val="0"/>
              </a:spcBef>
              <a:spcAft>
                <a:spcPts val="0"/>
              </a:spcAft>
              <a:buSzPts val="4400"/>
              <a:buNone/>
              <a:defRPr sz="4400"/>
            </a:lvl5pPr>
            <a:lvl6pPr lvl="5" algn="l">
              <a:lnSpc>
                <a:spcPct val="100000"/>
              </a:lnSpc>
              <a:spcBef>
                <a:spcPts val="0"/>
              </a:spcBef>
              <a:spcAft>
                <a:spcPts val="0"/>
              </a:spcAft>
              <a:buSzPts val="4400"/>
              <a:buNone/>
              <a:defRPr sz="4400"/>
            </a:lvl6pPr>
            <a:lvl7pPr lvl="6" algn="l">
              <a:lnSpc>
                <a:spcPct val="100000"/>
              </a:lnSpc>
              <a:spcBef>
                <a:spcPts val="0"/>
              </a:spcBef>
              <a:spcAft>
                <a:spcPts val="0"/>
              </a:spcAft>
              <a:buSzPts val="4400"/>
              <a:buNone/>
              <a:defRPr sz="4400"/>
            </a:lvl7pPr>
            <a:lvl8pPr lvl="7" algn="l">
              <a:lnSpc>
                <a:spcPct val="100000"/>
              </a:lnSpc>
              <a:spcBef>
                <a:spcPts val="0"/>
              </a:spcBef>
              <a:spcAft>
                <a:spcPts val="0"/>
              </a:spcAft>
              <a:buSzPts val="4400"/>
              <a:buNone/>
              <a:defRPr sz="4400"/>
            </a:lvl8pPr>
            <a:lvl9pPr lvl="8" algn="l">
              <a:lnSpc>
                <a:spcPct val="100000"/>
              </a:lnSpc>
              <a:spcBef>
                <a:spcPts val="0"/>
              </a:spcBef>
              <a:spcAft>
                <a:spcPts val="0"/>
              </a:spcAft>
              <a:buSzPts val="4400"/>
              <a:buNone/>
              <a:defRPr sz="4400"/>
            </a:lvl9pPr>
          </a:lstStyle>
          <a:p>
            <a:endParaRPr/>
          </a:p>
        </p:txBody>
      </p:sp>
      <p:sp>
        <p:nvSpPr>
          <p:cNvPr id="216" name="Google Shape;216;p42"/>
          <p:cNvSpPr txBox="1">
            <a:spLocks noGrp="1"/>
          </p:cNvSpPr>
          <p:nvPr>
            <p:ph type="subTitle" idx="1"/>
          </p:nvPr>
        </p:nvSpPr>
        <p:spPr>
          <a:xfrm>
            <a:off x="1534925" y="3184825"/>
            <a:ext cx="5046000" cy="792600"/>
          </a:xfrm>
          <a:prstGeom prst="rect">
            <a:avLst/>
          </a:prstGeom>
          <a:noFill/>
          <a:ln>
            <a:noFill/>
          </a:ln>
        </p:spPr>
        <p:txBody>
          <a:bodyPr spcFirstLastPara="1" wrap="square" lIns="365750" tIns="91425" rIns="91425" bIns="91425" anchor="t" anchorCtr="0">
            <a:norm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l">
              <a:lnSpc>
                <a:spcPct val="100000"/>
              </a:lnSpc>
              <a:spcBef>
                <a:spcPts val="0"/>
              </a:spcBef>
              <a:spcAft>
                <a:spcPts val="0"/>
              </a:spcAft>
              <a:buClr>
                <a:schemeClr val="lt1"/>
              </a:buClr>
              <a:buSzPts val="2000"/>
              <a:buNone/>
              <a:defRPr sz="2000">
                <a:solidFill>
                  <a:schemeClr val="lt1"/>
                </a:solidFill>
              </a:defRPr>
            </a:lvl2pPr>
            <a:lvl3pPr lvl="2" algn="l">
              <a:lnSpc>
                <a:spcPct val="100000"/>
              </a:lnSpc>
              <a:spcBef>
                <a:spcPts val="0"/>
              </a:spcBef>
              <a:spcAft>
                <a:spcPts val="0"/>
              </a:spcAft>
              <a:buClr>
                <a:schemeClr val="lt1"/>
              </a:buClr>
              <a:buSzPts val="2000"/>
              <a:buNone/>
              <a:defRPr sz="2000">
                <a:solidFill>
                  <a:schemeClr val="lt1"/>
                </a:solidFill>
              </a:defRPr>
            </a:lvl3pPr>
            <a:lvl4pPr lvl="3" algn="l">
              <a:lnSpc>
                <a:spcPct val="100000"/>
              </a:lnSpc>
              <a:spcBef>
                <a:spcPts val="0"/>
              </a:spcBef>
              <a:spcAft>
                <a:spcPts val="0"/>
              </a:spcAft>
              <a:buClr>
                <a:schemeClr val="lt1"/>
              </a:buClr>
              <a:buSzPts val="2000"/>
              <a:buNone/>
              <a:defRPr sz="2000">
                <a:solidFill>
                  <a:schemeClr val="lt1"/>
                </a:solidFill>
              </a:defRPr>
            </a:lvl4pPr>
            <a:lvl5pPr lvl="4" algn="l">
              <a:lnSpc>
                <a:spcPct val="100000"/>
              </a:lnSpc>
              <a:spcBef>
                <a:spcPts val="0"/>
              </a:spcBef>
              <a:spcAft>
                <a:spcPts val="0"/>
              </a:spcAft>
              <a:buClr>
                <a:schemeClr val="lt1"/>
              </a:buClr>
              <a:buSzPts val="2000"/>
              <a:buNone/>
              <a:defRPr sz="2000">
                <a:solidFill>
                  <a:schemeClr val="lt1"/>
                </a:solidFill>
              </a:defRPr>
            </a:lvl5pPr>
            <a:lvl6pPr lvl="5" algn="l">
              <a:lnSpc>
                <a:spcPct val="100000"/>
              </a:lnSpc>
              <a:spcBef>
                <a:spcPts val="0"/>
              </a:spcBef>
              <a:spcAft>
                <a:spcPts val="0"/>
              </a:spcAft>
              <a:buClr>
                <a:schemeClr val="lt1"/>
              </a:buClr>
              <a:buSzPts val="2000"/>
              <a:buNone/>
              <a:defRPr sz="2000">
                <a:solidFill>
                  <a:schemeClr val="lt1"/>
                </a:solidFill>
              </a:defRPr>
            </a:lvl6pPr>
            <a:lvl7pPr lvl="6" algn="l">
              <a:lnSpc>
                <a:spcPct val="100000"/>
              </a:lnSpc>
              <a:spcBef>
                <a:spcPts val="0"/>
              </a:spcBef>
              <a:spcAft>
                <a:spcPts val="0"/>
              </a:spcAft>
              <a:buClr>
                <a:schemeClr val="lt1"/>
              </a:buClr>
              <a:buSzPts val="2000"/>
              <a:buNone/>
              <a:defRPr sz="2000">
                <a:solidFill>
                  <a:schemeClr val="lt1"/>
                </a:solidFill>
              </a:defRPr>
            </a:lvl7pPr>
            <a:lvl8pPr lvl="7" algn="l">
              <a:lnSpc>
                <a:spcPct val="100000"/>
              </a:lnSpc>
              <a:spcBef>
                <a:spcPts val="0"/>
              </a:spcBef>
              <a:spcAft>
                <a:spcPts val="0"/>
              </a:spcAft>
              <a:buClr>
                <a:schemeClr val="lt1"/>
              </a:buClr>
              <a:buSzPts val="2000"/>
              <a:buNone/>
              <a:defRPr sz="2000">
                <a:solidFill>
                  <a:schemeClr val="lt1"/>
                </a:solidFill>
              </a:defRPr>
            </a:lvl8pPr>
            <a:lvl9pPr lvl="8" algn="l">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217" name="Google Shape;217;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18" name="Google Shape;218;p42"/>
          <p:cNvSpPr/>
          <p:nvPr/>
        </p:nvSpPr>
        <p:spPr>
          <a:xfrm rot="-5400000">
            <a:off x="3517800" y="3623413"/>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42"/>
          <p:cNvSpPr/>
          <p:nvPr/>
        </p:nvSpPr>
        <p:spPr>
          <a:xfrm rot="-5400000">
            <a:off x="5426175" y="3623413"/>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42"/>
          <p:cNvSpPr/>
          <p:nvPr/>
        </p:nvSpPr>
        <p:spPr>
          <a:xfrm>
            <a:off x="470546" y="-299246"/>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42"/>
          <p:cNvSpPr/>
          <p:nvPr/>
        </p:nvSpPr>
        <p:spPr>
          <a:xfrm>
            <a:off x="470546" y="3638479"/>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42"/>
          <p:cNvSpPr/>
          <p:nvPr/>
        </p:nvSpPr>
        <p:spPr>
          <a:xfrm rot="-5400000">
            <a:off x="1786950" y="3805675"/>
            <a:ext cx="895500" cy="13797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42"/>
          <p:cNvSpPr/>
          <p:nvPr/>
        </p:nvSpPr>
        <p:spPr>
          <a:xfrm rot="-5400000">
            <a:off x="-289325" y="4342225"/>
            <a:ext cx="895500" cy="3066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42"/>
          <p:cNvSpPr/>
          <p:nvPr/>
        </p:nvSpPr>
        <p:spPr>
          <a:xfrm rot="-5400000">
            <a:off x="8520575" y="4324975"/>
            <a:ext cx="895500" cy="3411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42"/>
          <p:cNvSpPr/>
          <p:nvPr/>
        </p:nvSpPr>
        <p:spPr>
          <a:xfrm rot="-5400000">
            <a:off x="7324150" y="3623413"/>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6" name="Google Shape;226;p42"/>
          <p:cNvPicPr preferRelativeResize="0"/>
          <p:nvPr/>
        </p:nvPicPr>
        <p:blipFill rotWithShape="1">
          <a:blip r:embed="rId2">
            <a:alphaModFix/>
          </a:blip>
          <a:srcRect/>
          <a:stretch/>
        </p:blipFill>
        <p:spPr>
          <a:xfrm>
            <a:off x="7082051" y="4281711"/>
            <a:ext cx="1379701" cy="427639"/>
          </a:xfrm>
          <a:prstGeom prst="rect">
            <a:avLst/>
          </a:prstGeom>
          <a:noFill/>
          <a:ln>
            <a:noFill/>
          </a:ln>
        </p:spPr>
      </p:pic>
      <p:sp>
        <p:nvSpPr>
          <p:cNvPr id="227" name="Google Shape;227;p42"/>
          <p:cNvSpPr/>
          <p:nvPr/>
        </p:nvSpPr>
        <p:spPr>
          <a:xfrm>
            <a:off x="470546" y="1669617"/>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8"/>
        <p:cNvGrpSpPr/>
        <p:nvPr/>
      </p:nvGrpSpPr>
      <p:grpSpPr>
        <a:xfrm>
          <a:off x="0" y="0"/>
          <a:ext cx="0" cy="0"/>
          <a:chOff x="0" y="0"/>
          <a:chExt cx="0" cy="0"/>
        </a:xfrm>
      </p:grpSpPr>
      <p:sp>
        <p:nvSpPr>
          <p:cNvPr id="229" name="Google Shape;229;p43"/>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0" name="Google Shape;230;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1"/>
        <p:cNvGrpSpPr/>
        <p:nvPr/>
      </p:nvGrpSpPr>
      <p:grpSpPr>
        <a:xfrm>
          <a:off x="0" y="0"/>
          <a:ext cx="0" cy="0"/>
          <a:chOff x="0" y="0"/>
          <a:chExt cx="0" cy="0"/>
        </a:xfrm>
      </p:grpSpPr>
      <p:sp>
        <p:nvSpPr>
          <p:cNvPr id="232" name="Google Shape;232;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1">
  <p:cSld name="TITLE_AND_BODY_3">
    <p:spTree>
      <p:nvGrpSpPr>
        <p:cNvPr id="1" name="Shape 233"/>
        <p:cNvGrpSpPr/>
        <p:nvPr/>
      </p:nvGrpSpPr>
      <p:grpSpPr>
        <a:xfrm>
          <a:off x="0" y="0"/>
          <a:ext cx="0" cy="0"/>
          <a:chOff x="0" y="0"/>
          <a:chExt cx="0" cy="0"/>
        </a:xfrm>
      </p:grpSpPr>
      <p:sp>
        <p:nvSpPr>
          <p:cNvPr id="234" name="Google Shape;234;p45"/>
          <p:cNvSpPr txBox="1">
            <a:spLocks noGrp="1"/>
          </p:cNvSpPr>
          <p:nvPr>
            <p:ph type="title"/>
          </p:nvPr>
        </p:nvSpPr>
        <p:spPr>
          <a:xfrm>
            <a:off x="0" y="0"/>
            <a:ext cx="9144000" cy="832500"/>
          </a:xfrm>
          <a:prstGeom prst="rect">
            <a:avLst/>
          </a:prstGeom>
          <a:solidFill>
            <a:srgbClr val="353B55"/>
          </a:solidFill>
          <a:ln>
            <a:noFill/>
          </a:ln>
        </p:spPr>
        <p:txBody>
          <a:bodyPr spcFirstLastPara="1" wrap="square" lIns="365750" tIns="182875" rIns="365750" bIns="182875" anchor="ctr"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5" name="Google Shape;235;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rgbClr val="353B55"/>
        </a:solid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ctrTitle"/>
          </p:nvPr>
        </p:nvSpPr>
        <p:spPr>
          <a:xfrm>
            <a:off x="1485255" y="1287275"/>
            <a:ext cx="5046000" cy="2052600"/>
          </a:xfrm>
          <a:prstGeom prst="rect">
            <a:avLst/>
          </a:prstGeom>
        </p:spPr>
        <p:txBody>
          <a:bodyPr spcFirstLastPara="1" wrap="square" lIns="365750" tIns="182875" rIns="365750" bIns="182875" anchor="b" anchorCtr="0">
            <a:norm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25" name="Google Shape;25;p3"/>
          <p:cNvSpPr txBox="1">
            <a:spLocks noGrp="1"/>
          </p:cNvSpPr>
          <p:nvPr>
            <p:ph type="subTitle" idx="1"/>
          </p:nvPr>
        </p:nvSpPr>
        <p:spPr>
          <a:xfrm>
            <a:off x="1534925" y="3184825"/>
            <a:ext cx="5046000" cy="792600"/>
          </a:xfrm>
          <a:prstGeom prst="rect">
            <a:avLst/>
          </a:prstGeom>
        </p:spPr>
        <p:txBody>
          <a:bodyPr spcFirstLastPara="1" wrap="square" lIns="365750" tIns="91425" rIns="91425" bIns="91425" anchor="t" anchorCtr="0">
            <a:normAutofit/>
          </a:bodyPr>
          <a:lstStyle>
            <a:lvl1pPr lvl="0" rtl="0">
              <a:lnSpc>
                <a:spcPct val="100000"/>
              </a:lnSpc>
              <a:spcBef>
                <a:spcPts val="0"/>
              </a:spcBef>
              <a:spcAft>
                <a:spcPts val="0"/>
              </a:spcAft>
              <a:buClr>
                <a:schemeClr val="lt1"/>
              </a:buClr>
              <a:buSzPts val="2000"/>
              <a:buNone/>
              <a:defRPr sz="2000">
                <a:solidFill>
                  <a:schemeClr val="lt1"/>
                </a:solidFill>
              </a:defRPr>
            </a:lvl1pPr>
            <a:lvl2pPr lvl="1" rtl="0">
              <a:lnSpc>
                <a:spcPct val="100000"/>
              </a:lnSpc>
              <a:spcBef>
                <a:spcPts val="0"/>
              </a:spcBef>
              <a:spcAft>
                <a:spcPts val="0"/>
              </a:spcAft>
              <a:buClr>
                <a:schemeClr val="lt1"/>
              </a:buClr>
              <a:buSzPts val="2000"/>
              <a:buNone/>
              <a:defRPr sz="2000">
                <a:solidFill>
                  <a:schemeClr val="lt1"/>
                </a:solidFill>
              </a:defRPr>
            </a:lvl2pPr>
            <a:lvl3pPr lvl="2" rtl="0">
              <a:lnSpc>
                <a:spcPct val="100000"/>
              </a:lnSpc>
              <a:spcBef>
                <a:spcPts val="0"/>
              </a:spcBef>
              <a:spcAft>
                <a:spcPts val="0"/>
              </a:spcAft>
              <a:buClr>
                <a:schemeClr val="lt1"/>
              </a:buClr>
              <a:buSzPts val="2000"/>
              <a:buNone/>
              <a:defRPr sz="2000">
                <a:solidFill>
                  <a:schemeClr val="lt1"/>
                </a:solidFill>
              </a:defRPr>
            </a:lvl3pPr>
            <a:lvl4pPr lvl="3" rtl="0">
              <a:lnSpc>
                <a:spcPct val="100000"/>
              </a:lnSpc>
              <a:spcBef>
                <a:spcPts val="0"/>
              </a:spcBef>
              <a:spcAft>
                <a:spcPts val="0"/>
              </a:spcAft>
              <a:buClr>
                <a:schemeClr val="lt1"/>
              </a:buClr>
              <a:buSzPts val="2000"/>
              <a:buNone/>
              <a:defRPr sz="2000">
                <a:solidFill>
                  <a:schemeClr val="lt1"/>
                </a:solidFill>
              </a:defRPr>
            </a:lvl4pPr>
            <a:lvl5pPr lvl="4" rtl="0">
              <a:lnSpc>
                <a:spcPct val="100000"/>
              </a:lnSpc>
              <a:spcBef>
                <a:spcPts val="0"/>
              </a:spcBef>
              <a:spcAft>
                <a:spcPts val="0"/>
              </a:spcAft>
              <a:buClr>
                <a:schemeClr val="lt1"/>
              </a:buClr>
              <a:buSzPts val="2000"/>
              <a:buNone/>
              <a:defRPr sz="2000">
                <a:solidFill>
                  <a:schemeClr val="lt1"/>
                </a:solidFill>
              </a:defRPr>
            </a:lvl5pPr>
            <a:lvl6pPr lvl="5" rtl="0">
              <a:lnSpc>
                <a:spcPct val="100000"/>
              </a:lnSpc>
              <a:spcBef>
                <a:spcPts val="0"/>
              </a:spcBef>
              <a:spcAft>
                <a:spcPts val="0"/>
              </a:spcAft>
              <a:buClr>
                <a:schemeClr val="lt1"/>
              </a:buClr>
              <a:buSzPts val="2000"/>
              <a:buNone/>
              <a:defRPr sz="2000">
                <a:solidFill>
                  <a:schemeClr val="lt1"/>
                </a:solidFill>
              </a:defRPr>
            </a:lvl6pPr>
            <a:lvl7pPr lvl="6" rtl="0">
              <a:lnSpc>
                <a:spcPct val="100000"/>
              </a:lnSpc>
              <a:spcBef>
                <a:spcPts val="0"/>
              </a:spcBef>
              <a:spcAft>
                <a:spcPts val="0"/>
              </a:spcAft>
              <a:buClr>
                <a:schemeClr val="lt1"/>
              </a:buClr>
              <a:buSzPts val="2000"/>
              <a:buNone/>
              <a:defRPr sz="2000">
                <a:solidFill>
                  <a:schemeClr val="lt1"/>
                </a:solidFill>
              </a:defRPr>
            </a:lvl7pPr>
            <a:lvl8pPr lvl="7" rtl="0">
              <a:lnSpc>
                <a:spcPct val="100000"/>
              </a:lnSpc>
              <a:spcBef>
                <a:spcPts val="0"/>
              </a:spcBef>
              <a:spcAft>
                <a:spcPts val="0"/>
              </a:spcAft>
              <a:buClr>
                <a:schemeClr val="lt1"/>
              </a:buClr>
              <a:buSzPts val="2000"/>
              <a:buNone/>
              <a:defRPr sz="2000">
                <a:solidFill>
                  <a:schemeClr val="lt1"/>
                </a:solidFill>
              </a:defRPr>
            </a:lvl8pPr>
            <a:lvl9pPr lvl="8" rtl="0">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26" name="Google Shape;2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7" name="Google Shape;27;p3"/>
          <p:cNvSpPr/>
          <p:nvPr/>
        </p:nvSpPr>
        <p:spPr>
          <a:xfrm rot="-5400000">
            <a:off x="3517800" y="3623413"/>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 name="Google Shape;28;p3"/>
          <p:cNvSpPr/>
          <p:nvPr/>
        </p:nvSpPr>
        <p:spPr>
          <a:xfrm rot="-5400000">
            <a:off x="5426175" y="3623413"/>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 name="Google Shape;29;p3"/>
          <p:cNvSpPr/>
          <p:nvPr/>
        </p:nvSpPr>
        <p:spPr>
          <a:xfrm>
            <a:off x="470546" y="-299246"/>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 name="Google Shape;30;p3"/>
          <p:cNvSpPr/>
          <p:nvPr/>
        </p:nvSpPr>
        <p:spPr>
          <a:xfrm>
            <a:off x="470546" y="3638479"/>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 name="Google Shape;31;p3"/>
          <p:cNvSpPr/>
          <p:nvPr/>
        </p:nvSpPr>
        <p:spPr>
          <a:xfrm rot="-5400000">
            <a:off x="1786950" y="3805675"/>
            <a:ext cx="895500" cy="13797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 name="Google Shape;32;p3"/>
          <p:cNvSpPr/>
          <p:nvPr/>
        </p:nvSpPr>
        <p:spPr>
          <a:xfrm rot="-5400000">
            <a:off x="-289325" y="4342225"/>
            <a:ext cx="895500" cy="3066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 name="Google Shape;33;p3"/>
          <p:cNvSpPr/>
          <p:nvPr/>
        </p:nvSpPr>
        <p:spPr>
          <a:xfrm rot="-5400000">
            <a:off x="8520575" y="4324975"/>
            <a:ext cx="895500" cy="3411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 name="Google Shape;34;p3"/>
          <p:cNvSpPr/>
          <p:nvPr/>
        </p:nvSpPr>
        <p:spPr>
          <a:xfrm rot="-5400000">
            <a:off x="7324150" y="3623413"/>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5" name="Google Shape;35;p3"/>
          <p:cNvPicPr preferRelativeResize="0"/>
          <p:nvPr/>
        </p:nvPicPr>
        <p:blipFill>
          <a:blip r:embed="rId2">
            <a:alphaModFix/>
          </a:blip>
          <a:stretch>
            <a:fillRect/>
          </a:stretch>
        </p:blipFill>
        <p:spPr>
          <a:xfrm>
            <a:off x="7082051" y="4281711"/>
            <a:ext cx="1379701" cy="427639"/>
          </a:xfrm>
          <a:prstGeom prst="rect">
            <a:avLst/>
          </a:prstGeom>
          <a:noFill/>
          <a:ln>
            <a:noFill/>
          </a:ln>
        </p:spPr>
      </p:pic>
      <p:sp>
        <p:nvSpPr>
          <p:cNvPr id="36" name="Google Shape;36;p3"/>
          <p:cNvSpPr/>
          <p:nvPr/>
        </p:nvSpPr>
        <p:spPr>
          <a:xfrm>
            <a:off x="470546" y="1669617"/>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28">
  <p:cSld name="TITLE_AND_BODY_28">
    <p:spTree>
      <p:nvGrpSpPr>
        <p:cNvPr id="1" name="Shape 236"/>
        <p:cNvGrpSpPr/>
        <p:nvPr/>
      </p:nvGrpSpPr>
      <p:grpSpPr>
        <a:xfrm>
          <a:off x="0" y="0"/>
          <a:ext cx="0" cy="0"/>
          <a:chOff x="0" y="0"/>
          <a:chExt cx="0" cy="0"/>
        </a:xfrm>
      </p:grpSpPr>
      <p:sp>
        <p:nvSpPr>
          <p:cNvPr id="237" name="Google Shape;237;p46"/>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8" name="Google Shape;238;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39" name="Google Shape;239;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1 1">
  <p:cSld name="TITLE_AND_BODY_1">
    <p:spTree>
      <p:nvGrpSpPr>
        <p:cNvPr id="1" name="Shape 240"/>
        <p:cNvGrpSpPr/>
        <p:nvPr/>
      </p:nvGrpSpPr>
      <p:grpSpPr>
        <a:xfrm>
          <a:off x="0" y="0"/>
          <a:ext cx="0" cy="0"/>
          <a:chOff x="0" y="0"/>
          <a:chExt cx="0" cy="0"/>
        </a:xfrm>
      </p:grpSpPr>
      <p:sp>
        <p:nvSpPr>
          <p:cNvPr id="241" name="Google Shape;241;p47"/>
          <p:cNvSpPr txBox="1">
            <a:spLocks noGrp="1"/>
          </p:cNvSpPr>
          <p:nvPr>
            <p:ph type="title"/>
          </p:nvPr>
        </p:nvSpPr>
        <p:spPr>
          <a:xfrm>
            <a:off x="311700" y="445025"/>
            <a:ext cx="8520600" cy="572700"/>
          </a:xfrm>
          <a:prstGeom prst="rect">
            <a:avLst/>
          </a:prstGeom>
          <a:solidFill>
            <a:srgbClr val="353B55"/>
          </a:solidFill>
          <a:ln>
            <a:noFill/>
          </a:ln>
        </p:spPr>
        <p:txBody>
          <a:bodyPr spcFirstLastPara="1" wrap="square" lIns="365750" tIns="182875" rIns="365750" bIns="182875" anchor="ctr"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2" name="Google Shape;242;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3" name="Google Shape;243;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1 1 1">
  <p:cSld name="TITLE_AND_BODY_1_1">
    <p:spTree>
      <p:nvGrpSpPr>
        <p:cNvPr id="1" name="Shape 244"/>
        <p:cNvGrpSpPr/>
        <p:nvPr/>
      </p:nvGrpSpPr>
      <p:grpSpPr>
        <a:xfrm>
          <a:off x="0" y="0"/>
          <a:ext cx="0" cy="0"/>
          <a:chOff x="0" y="0"/>
          <a:chExt cx="0" cy="0"/>
        </a:xfrm>
      </p:grpSpPr>
      <p:sp>
        <p:nvSpPr>
          <p:cNvPr id="245" name="Google Shape;245;p48"/>
          <p:cNvSpPr txBox="1">
            <a:spLocks noGrp="1"/>
          </p:cNvSpPr>
          <p:nvPr>
            <p:ph type="title"/>
          </p:nvPr>
        </p:nvSpPr>
        <p:spPr>
          <a:xfrm>
            <a:off x="311700" y="445025"/>
            <a:ext cx="8520600" cy="572700"/>
          </a:xfrm>
          <a:prstGeom prst="rect">
            <a:avLst/>
          </a:prstGeom>
          <a:solidFill>
            <a:srgbClr val="353B55"/>
          </a:solidFill>
          <a:ln>
            <a:noFill/>
          </a:ln>
        </p:spPr>
        <p:txBody>
          <a:bodyPr spcFirstLastPara="1" wrap="square" lIns="365750" tIns="182875" rIns="365750" bIns="182875" anchor="ctr"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6" name="Google Shape;246;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7" name="Google Shape;247;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353B55"/>
        </a:solidFill>
        <a:effectLst/>
      </p:bgPr>
    </p:bg>
    <p:spTree>
      <p:nvGrpSpPr>
        <p:cNvPr id="1" name="Shape 37"/>
        <p:cNvGrpSpPr/>
        <p:nvPr/>
      </p:nvGrpSpPr>
      <p:grpSpPr>
        <a:xfrm>
          <a:off x="0" y="0"/>
          <a:ext cx="0" cy="0"/>
          <a:chOff x="0" y="0"/>
          <a:chExt cx="0" cy="0"/>
        </a:xfrm>
      </p:grpSpPr>
      <p:sp>
        <p:nvSpPr>
          <p:cNvPr id="38" name="Google Shape;38;p4"/>
          <p:cNvSpPr txBox="1">
            <a:spLocks noGrp="1"/>
          </p:cNvSpPr>
          <p:nvPr>
            <p:ph type="title"/>
          </p:nvPr>
        </p:nvSpPr>
        <p:spPr>
          <a:xfrm>
            <a:off x="1366050" y="2933800"/>
            <a:ext cx="6555600" cy="841800"/>
          </a:xfrm>
          <a:prstGeom prst="rect">
            <a:avLst/>
          </a:prstGeom>
        </p:spPr>
        <p:txBody>
          <a:bodyPr spcFirstLastPara="1" wrap="square" lIns="365750" tIns="182875" rIns="365750" bIns="182875" anchor="ctr" anchorCtr="0">
            <a:normAutofit/>
          </a:bodyPr>
          <a:lstStyle>
            <a:lvl1pPr lvl="0">
              <a:spcBef>
                <a:spcPts val="0"/>
              </a:spcBef>
              <a:spcAft>
                <a:spcPts val="0"/>
              </a:spcAft>
              <a:buSzPts val="4000"/>
              <a:buNone/>
              <a:defRPr sz="40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39" name="Google Shape;3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0" name="Google Shape;40;p4"/>
          <p:cNvSpPr/>
          <p:nvPr/>
        </p:nvSpPr>
        <p:spPr>
          <a:xfrm>
            <a:off x="470546" y="-299246"/>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 name="Google Shape;41;p4"/>
          <p:cNvSpPr/>
          <p:nvPr/>
        </p:nvSpPr>
        <p:spPr>
          <a:xfrm>
            <a:off x="470546" y="3638479"/>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 name="Google Shape;42;p4"/>
          <p:cNvSpPr/>
          <p:nvPr/>
        </p:nvSpPr>
        <p:spPr>
          <a:xfrm>
            <a:off x="470546" y="1669617"/>
            <a:ext cx="895500" cy="1744200"/>
          </a:xfrm>
          <a:prstGeom prst="rect">
            <a:avLst/>
          </a:prstGeom>
          <a:solidFill>
            <a:srgbClr val="FFFFFF">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
        <p:cNvGrpSpPr/>
        <p:nvPr/>
      </p:nvGrpSpPr>
      <p:grpSpPr>
        <a:xfrm>
          <a:off x="0" y="0"/>
          <a:ext cx="0" cy="0"/>
          <a:chOff x="0" y="0"/>
          <a:chExt cx="0" cy="0"/>
        </a:xfrm>
      </p:grpSpPr>
      <p:sp>
        <p:nvSpPr>
          <p:cNvPr id="44" name="Google Shape;44;p5"/>
          <p:cNvSpPr txBox="1">
            <a:spLocks noGrp="1"/>
          </p:cNvSpPr>
          <p:nvPr>
            <p:ph type="title"/>
          </p:nvPr>
        </p:nvSpPr>
        <p:spPr>
          <a:xfrm>
            <a:off x="0" y="0"/>
            <a:ext cx="9144000" cy="799500"/>
          </a:xfrm>
          <a:prstGeom prst="rect">
            <a:avLst/>
          </a:prstGeom>
        </p:spPr>
        <p:txBody>
          <a:bodyPr spcFirstLastPara="1" wrap="square" lIns="365750" tIns="182875" rIns="365750" bIns="18287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6" name="Google Shape;4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0" y="0"/>
            <a:ext cx="9144000" cy="799500"/>
          </a:xfrm>
          <a:prstGeom prst="rect">
            <a:avLst/>
          </a:prstGeom>
        </p:spPr>
        <p:txBody>
          <a:bodyPr spcFirstLastPara="1" wrap="square" lIns="365750" tIns="182875" rIns="365750" bIns="18287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311700" y="445025"/>
            <a:ext cx="8520600" cy="572700"/>
          </a:xfrm>
          <a:prstGeom prst="rect">
            <a:avLst/>
          </a:prstGeom>
        </p:spPr>
        <p:txBody>
          <a:bodyPr spcFirstLastPara="1" wrap="square" lIns="365750" tIns="182875" rIns="365750" bIns="182875" anchor="ctr"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 name="Google Shape;54;p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5" name="Google Shape;5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p:cSld name="TITLE_AND_BODY_3">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0" y="0"/>
            <a:ext cx="9144000" cy="832500"/>
          </a:xfrm>
          <a:prstGeom prst="rect">
            <a:avLst/>
          </a:prstGeom>
        </p:spPr>
        <p:txBody>
          <a:bodyPr spcFirstLastPara="1" wrap="square" lIns="365750" tIns="182875" rIns="365750" bIns="182875" anchor="ctr"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28">
  <p:cSld name="TITLE_AND_BODY_28">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0" y="0"/>
            <a:ext cx="9144000" cy="799500"/>
          </a:xfrm>
          <a:prstGeom prst="rect">
            <a:avLst/>
          </a:prstGeom>
        </p:spPr>
        <p:txBody>
          <a:bodyPr spcFirstLastPara="1" wrap="square" lIns="365750" tIns="182875" rIns="365750" bIns="18287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 name="Google Shape;61;p1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2" name="Google Shape;6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a:bodyPr>
          <a:lstStyle>
            <a:lvl1pPr lvl="0">
              <a:spcBef>
                <a:spcPts val="0"/>
              </a:spcBef>
              <a:spcAft>
                <a:spcPts val="0"/>
              </a:spcAft>
              <a:buClr>
                <a:schemeClr val="lt1"/>
              </a:buClr>
              <a:buSzPts val="2800"/>
              <a:buFont typeface="Lato Black"/>
              <a:buNone/>
              <a:defRPr sz="2800">
                <a:solidFill>
                  <a:schemeClr val="lt1"/>
                </a:solidFill>
                <a:latin typeface="Lato Black"/>
                <a:ea typeface="Lato Black"/>
                <a:cs typeface="Lato Black"/>
                <a:sym typeface="Lato Black"/>
              </a:defRPr>
            </a:lvl1pPr>
            <a:lvl2pPr lvl="1">
              <a:spcBef>
                <a:spcPts val="0"/>
              </a:spcBef>
              <a:spcAft>
                <a:spcPts val="0"/>
              </a:spcAft>
              <a:buClr>
                <a:schemeClr val="lt1"/>
              </a:buClr>
              <a:buSzPts val="2800"/>
              <a:buFont typeface="Lato Black"/>
              <a:buNone/>
              <a:defRPr sz="2800">
                <a:solidFill>
                  <a:schemeClr val="lt1"/>
                </a:solidFill>
                <a:latin typeface="Lato Black"/>
                <a:ea typeface="Lato Black"/>
                <a:cs typeface="Lato Black"/>
                <a:sym typeface="Lato Black"/>
              </a:defRPr>
            </a:lvl2pPr>
            <a:lvl3pPr lvl="2">
              <a:spcBef>
                <a:spcPts val="0"/>
              </a:spcBef>
              <a:spcAft>
                <a:spcPts val="0"/>
              </a:spcAft>
              <a:buClr>
                <a:schemeClr val="lt1"/>
              </a:buClr>
              <a:buSzPts val="2800"/>
              <a:buFont typeface="Lato Black"/>
              <a:buNone/>
              <a:defRPr sz="2800">
                <a:solidFill>
                  <a:schemeClr val="lt1"/>
                </a:solidFill>
                <a:latin typeface="Lato Black"/>
                <a:ea typeface="Lato Black"/>
                <a:cs typeface="Lato Black"/>
                <a:sym typeface="Lato Black"/>
              </a:defRPr>
            </a:lvl3pPr>
            <a:lvl4pPr lvl="3">
              <a:spcBef>
                <a:spcPts val="0"/>
              </a:spcBef>
              <a:spcAft>
                <a:spcPts val="0"/>
              </a:spcAft>
              <a:buClr>
                <a:schemeClr val="lt1"/>
              </a:buClr>
              <a:buSzPts val="2800"/>
              <a:buFont typeface="Lato Black"/>
              <a:buNone/>
              <a:defRPr sz="2800">
                <a:solidFill>
                  <a:schemeClr val="lt1"/>
                </a:solidFill>
                <a:latin typeface="Lato Black"/>
                <a:ea typeface="Lato Black"/>
                <a:cs typeface="Lato Black"/>
                <a:sym typeface="Lato Black"/>
              </a:defRPr>
            </a:lvl4pPr>
            <a:lvl5pPr lvl="4">
              <a:spcBef>
                <a:spcPts val="0"/>
              </a:spcBef>
              <a:spcAft>
                <a:spcPts val="0"/>
              </a:spcAft>
              <a:buClr>
                <a:schemeClr val="lt1"/>
              </a:buClr>
              <a:buSzPts val="2800"/>
              <a:buFont typeface="Lato Black"/>
              <a:buNone/>
              <a:defRPr sz="2800">
                <a:solidFill>
                  <a:schemeClr val="lt1"/>
                </a:solidFill>
                <a:latin typeface="Lato Black"/>
                <a:ea typeface="Lato Black"/>
                <a:cs typeface="Lato Black"/>
                <a:sym typeface="Lato Black"/>
              </a:defRPr>
            </a:lvl5pPr>
            <a:lvl6pPr lvl="5">
              <a:spcBef>
                <a:spcPts val="0"/>
              </a:spcBef>
              <a:spcAft>
                <a:spcPts val="0"/>
              </a:spcAft>
              <a:buClr>
                <a:schemeClr val="lt1"/>
              </a:buClr>
              <a:buSzPts val="2800"/>
              <a:buFont typeface="Lato Black"/>
              <a:buNone/>
              <a:defRPr sz="2800">
                <a:solidFill>
                  <a:schemeClr val="lt1"/>
                </a:solidFill>
                <a:latin typeface="Lato Black"/>
                <a:ea typeface="Lato Black"/>
                <a:cs typeface="Lato Black"/>
                <a:sym typeface="Lato Black"/>
              </a:defRPr>
            </a:lvl6pPr>
            <a:lvl7pPr lvl="6">
              <a:spcBef>
                <a:spcPts val="0"/>
              </a:spcBef>
              <a:spcAft>
                <a:spcPts val="0"/>
              </a:spcAft>
              <a:buClr>
                <a:schemeClr val="lt1"/>
              </a:buClr>
              <a:buSzPts val="2800"/>
              <a:buFont typeface="Lato Black"/>
              <a:buNone/>
              <a:defRPr sz="2800">
                <a:solidFill>
                  <a:schemeClr val="lt1"/>
                </a:solidFill>
                <a:latin typeface="Lato Black"/>
                <a:ea typeface="Lato Black"/>
                <a:cs typeface="Lato Black"/>
                <a:sym typeface="Lato Black"/>
              </a:defRPr>
            </a:lvl7pPr>
            <a:lvl8pPr lvl="7">
              <a:spcBef>
                <a:spcPts val="0"/>
              </a:spcBef>
              <a:spcAft>
                <a:spcPts val="0"/>
              </a:spcAft>
              <a:buClr>
                <a:schemeClr val="lt1"/>
              </a:buClr>
              <a:buSzPts val="2800"/>
              <a:buFont typeface="Lato Black"/>
              <a:buNone/>
              <a:defRPr sz="2800">
                <a:solidFill>
                  <a:schemeClr val="lt1"/>
                </a:solidFill>
                <a:latin typeface="Lato Black"/>
                <a:ea typeface="Lato Black"/>
                <a:cs typeface="Lato Black"/>
                <a:sym typeface="Lato Black"/>
              </a:defRPr>
            </a:lvl8pPr>
            <a:lvl9pPr lvl="8">
              <a:spcBef>
                <a:spcPts val="0"/>
              </a:spcBef>
              <a:spcAft>
                <a:spcPts val="0"/>
              </a:spcAft>
              <a:buClr>
                <a:schemeClr val="lt1"/>
              </a:buClr>
              <a:buSzPts val="2800"/>
              <a:buFont typeface="Lato Black"/>
              <a:buNone/>
              <a:defRPr sz="2800">
                <a:solidFill>
                  <a:schemeClr val="lt1"/>
                </a:solidFill>
                <a:latin typeface="Lato Black"/>
                <a:ea typeface="Lato Black"/>
                <a:cs typeface="Lato Black"/>
                <a:sym typeface="Lato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82"/>
        <p:cNvGrpSpPr/>
        <p:nvPr/>
      </p:nvGrpSpPr>
      <p:grpSpPr>
        <a:xfrm>
          <a:off x="0" y="0"/>
          <a:ext cx="0" cy="0"/>
          <a:chOff x="0" y="0"/>
          <a:chExt cx="0" cy="0"/>
        </a:xfrm>
      </p:grpSpPr>
      <p:sp>
        <p:nvSpPr>
          <p:cNvPr id="183" name="Google Shape;183;p37"/>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a:bodyPr>
          <a:lstStyle>
            <a:lvl1pPr marR="0" lvl="0" algn="l">
              <a:lnSpc>
                <a:spcPct val="100000"/>
              </a:lnSpc>
              <a:spcBef>
                <a:spcPts val="0"/>
              </a:spcBef>
              <a:spcAft>
                <a:spcPts val="0"/>
              </a:spcAft>
              <a:buClr>
                <a:schemeClr val="lt1"/>
              </a:buClr>
              <a:buSzPts val="2800"/>
              <a:buFont typeface="Lato Black"/>
              <a:buNone/>
              <a:defRPr sz="2800" b="0" i="0" u="none" strike="noStrike" cap="none">
                <a:solidFill>
                  <a:schemeClr val="lt1"/>
                </a:solidFill>
                <a:latin typeface="Lato Black"/>
                <a:ea typeface="Lato Black"/>
                <a:cs typeface="Lato Black"/>
                <a:sym typeface="Lato Black"/>
              </a:defRPr>
            </a:lvl1pPr>
            <a:lvl2pPr marR="0" lvl="1" algn="l">
              <a:lnSpc>
                <a:spcPct val="100000"/>
              </a:lnSpc>
              <a:spcBef>
                <a:spcPts val="0"/>
              </a:spcBef>
              <a:spcAft>
                <a:spcPts val="0"/>
              </a:spcAft>
              <a:buClr>
                <a:schemeClr val="lt1"/>
              </a:buClr>
              <a:buSzPts val="2800"/>
              <a:buFont typeface="Lato Black"/>
              <a:buNone/>
              <a:defRPr sz="2800" b="0" i="0" u="none" strike="noStrike" cap="none">
                <a:solidFill>
                  <a:schemeClr val="lt1"/>
                </a:solidFill>
                <a:latin typeface="Lato Black"/>
                <a:ea typeface="Lato Black"/>
                <a:cs typeface="Lato Black"/>
                <a:sym typeface="Lato Black"/>
              </a:defRPr>
            </a:lvl2pPr>
            <a:lvl3pPr marR="0" lvl="2" algn="l">
              <a:lnSpc>
                <a:spcPct val="100000"/>
              </a:lnSpc>
              <a:spcBef>
                <a:spcPts val="0"/>
              </a:spcBef>
              <a:spcAft>
                <a:spcPts val="0"/>
              </a:spcAft>
              <a:buClr>
                <a:schemeClr val="lt1"/>
              </a:buClr>
              <a:buSzPts val="2800"/>
              <a:buFont typeface="Lato Black"/>
              <a:buNone/>
              <a:defRPr sz="2800" b="0" i="0" u="none" strike="noStrike" cap="none">
                <a:solidFill>
                  <a:schemeClr val="lt1"/>
                </a:solidFill>
                <a:latin typeface="Lato Black"/>
                <a:ea typeface="Lato Black"/>
                <a:cs typeface="Lato Black"/>
                <a:sym typeface="Lato Black"/>
              </a:defRPr>
            </a:lvl3pPr>
            <a:lvl4pPr marR="0" lvl="3" algn="l">
              <a:lnSpc>
                <a:spcPct val="100000"/>
              </a:lnSpc>
              <a:spcBef>
                <a:spcPts val="0"/>
              </a:spcBef>
              <a:spcAft>
                <a:spcPts val="0"/>
              </a:spcAft>
              <a:buClr>
                <a:schemeClr val="lt1"/>
              </a:buClr>
              <a:buSzPts val="2800"/>
              <a:buFont typeface="Lato Black"/>
              <a:buNone/>
              <a:defRPr sz="2800" b="0" i="0" u="none" strike="noStrike" cap="none">
                <a:solidFill>
                  <a:schemeClr val="lt1"/>
                </a:solidFill>
                <a:latin typeface="Lato Black"/>
                <a:ea typeface="Lato Black"/>
                <a:cs typeface="Lato Black"/>
                <a:sym typeface="Lato Black"/>
              </a:defRPr>
            </a:lvl4pPr>
            <a:lvl5pPr marR="0" lvl="4" algn="l">
              <a:lnSpc>
                <a:spcPct val="100000"/>
              </a:lnSpc>
              <a:spcBef>
                <a:spcPts val="0"/>
              </a:spcBef>
              <a:spcAft>
                <a:spcPts val="0"/>
              </a:spcAft>
              <a:buClr>
                <a:schemeClr val="lt1"/>
              </a:buClr>
              <a:buSzPts val="2800"/>
              <a:buFont typeface="Lato Black"/>
              <a:buNone/>
              <a:defRPr sz="2800" b="0" i="0" u="none" strike="noStrike" cap="none">
                <a:solidFill>
                  <a:schemeClr val="lt1"/>
                </a:solidFill>
                <a:latin typeface="Lato Black"/>
                <a:ea typeface="Lato Black"/>
                <a:cs typeface="Lato Black"/>
                <a:sym typeface="Lato Black"/>
              </a:defRPr>
            </a:lvl5pPr>
            <a:lvl6pPr marR="0" lvl="5" algn="l">
              <a:lnSpc>
                <a:spcPct val="100000"/>
              </a:lnSpc>
              <a:spcBef>
                <a:spcPts val="0"/>
              </a:spcBef>
              <a:spcAft>
                <a:spcPts val="0"/>
              </a:spcAft>
              <a:buClr>
                <a:schemeClr val="lt1"/>
              </a:buClr>
              <a:buSzPts val="2800"/>
              <a:buFont typeface="Lato Black"/>
              <a:buNone/>
              <a:defRPr sz="2800" b="0" i="0" u="none" strike="noStrike" cap="none">
                <a:solidFill>
                  <a:schemeClr val="lt1"/>
                </a:solidFill>
                <a:latin typeface="Lato Black"/>
                <a:ea typeface="Lato Black"/>
                <a:cs typeface="Lato Black"/>
                <a:sym typeface="Lato Black"/>
              </a:defRPr>
            </a:lvl6pPr>
            <a:lvl7pPr marR="0" lvl="6" algn="l">
              <a:lnSpc>
                <a:spcPct val="100000"/>
              </a:lnSpc>
              <a:spcBef>
                <a:spcPts val="0"/>
              </a:spcBef>
              <a:spcAft>
                <a:spcPts val="0"/>
              </a:spcAft>
              <a:buClr>
                <a:schemeClr val="lt1"/>
              </a:buClr>
              <a:buSzPts val="2800"/>
              <a:buFont typeface="Lato Black"/>
              <a:buNone/>
              <a:defRPr sz="2800" b="0" i="0" u="none" strike="noStrike" cap="none">
                <a:solidFill>
                  <a:schemeClr val="lt1"/>
                </a:solidFill>
                <a:latin typeface="Lato Black"/>
                <a:ea typeface="Lato Black"/>
                <a:cs typeface="Lato Black"/>
                <a:sym typeface="Lato Black"/>
              </a:defRPr>
            </a:lvl7pPr>
            <a:lvl8pPr marR="0" lvl="7" algn="l">
              <a:lnSpc>
                <a:spcPct val="100000"/>
              </a:lnSpc>
              <a:spcBef>
                <a:spcPts val="0"/>
              </a:spcBef>
              <a:spcAft>
                <a:spcPts val="0"/>
              </a:spcAft>
              <a:buClr>
                <a:schemeClr val="lt1"/>
              </a:buClr>
              <a:buSzPts val="2800"/>
              <a:buFont typeface="Lato Black"/>
              <a:buNone/>
              <a:defRPr sz="2800" b="0" i="0" u="none" strike="noStrike" cap="none">
                <a:solidFill>
                  <a:schemeClr val="lt1"/>
                </a:solidFill>
                <a:latin typeface="Lato Black"/>
                <a:ea typeface="Lato Black"/>
                <a:cs typeface="Lato Black"/>
                <a:sym typeface="Lato Black"/>
              </a:defRPr>
            </a:lvl8pPr>
            <a:lvl9pPr marR="0" lvl="8" algn="l">
              <a:lnSpc>
                <a:spcPct val="100000"/>
              </a:lnSpc>
              <a:spcBef>
                <a:spcPts val="0"/>
              </a:spcBef>
              <a:spcAft>
                <a:spcPts val="0"/>
              </a:spcAft>
              <a:buClr>
                <a:schemeClr val="lt1"/>
              </a:buClr>
              <a:buSzPts val="2800"/>
              <a:buFont typeface="Lato Black"/>
              <a:buNone/>
              <a:defRPr sz="2800" b="0" i="0" u="none" strike="noStrike" cap="none">
                <a:solidFill>
                  <a:schemeClr val="lt1"/>
                </a:solidFill>
                <a:latin typeface="Lato Black"/>
                <a:ea typeface="Lato Black"/>
                <a:cs typeface="Lato Black"/>
                <a:sym typeface="Lato Black"/>
              </a:defRPr>
            </a:lvl9pPr>
          </a:lstStyle>
          <a:p>
            <a:endParaRPr/>
          </a:p>
        </p:txBody>
      </p:sp>
      <p:sp>
        <p:nvSpPr>
          <p:cNvPr id="184" name="Google Shape;184;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a:lnSpc>
                <a:spcPct val="115000"/>
              </a:lnSpc>
              <a:spcBef>
                <a:spcPts val="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1pPr>
            <a:lvl2pPr marL="914400" marR="0" lvl="1" indent="-317500" algn="l">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endParaRPr/>
          </a:p>
        </p:txBody>
      </p:sp>
      <p:sp>
        <p:nvSpPr>
          <p:cNvPr id="185" name="Google Shape;185;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mailto:chris@moreincommon.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sustainabilityfirst.org.uk/publications/project-research-reports/people-power-best-practice-engagement-with-communities-most-affected-by-electricity-grid-developments/"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9"/>
          <p:cNvSpPr txBox="1">
            <a:spLocks noGrp="1"/>
          </p:cNvSpPr>
          <p:nvPr>
            <p:ph type="ctrTitle"/>
          </p:nvPr>
        </p:nvSpPr>
        <p:spPr>
          <a:xfrm>
            <a:off x="1485249" y="1820675"/>
            <a:ext cx="6228600" cy="2052600"/>
          </a:xfrm>
          <a:prstGeom prst="rect">
            <a:avLst/>
          </a:prstGeom>
        </p:spPr>
        <p:txBody>
          <a:bodyPr spcFirstLastPara="1" wrap="square" lIns="365750" tIns="182875" rIns="365750" bIns="182875" anchor="b" anchorCtr="0">
            <a:noAutofit/>
          </a:bodyPr>
          <a:lstStyle/>
          <a:p>
            <a:pPr marL="0" lvl="0" indent="0" algn="l" rtl="0">
              <a:spcBef>
                <a:spcPts val="0"/>
              </a:spcBef>
              <a:spcAft>
                <a:spcPts val="0"/>
              </a:spcAft>
              <a:buNone/>
            </a:pPr>
            <a:r>
              <a:rPr lang="en" sz="3200" dirty="0"/>
              <a:t>How consultation and community benefits should be used to build local support for development projects</a:t>
            </a:r>
            <a:endParaRPr sz="3200" dirty="0"/>
          </a:p>
        </p:txBody>
      </p:sp>
      <p:sp>
        <p:nvSpPr>
          <p:cNvPr id="253" name="Google Shape;253;p49"/>
          <p:cNvSpPr txBox="1">
            <a:spLocks noGrp="1"/>
          </p:cNvSpPr>
          <p:nvPr>
            <p:ph type="subTitle" idx="1"/>
          </p:nvPr>
        </p:nvSpPr>
        <p:spPr>
          <a:xfrm>
            <a:off x="1534925" y="3794425"/>
            <a:ext cx="5046000" cy="792600"/>
          </a:xfrm>
          <a:prstGeom prst="rect">
            <a:avLst/>
          </a:prstGeom>
        </p:spPr>
        <p:txBody>
          <a:bodyPr spcFirstLastPara="1" wrap="square" lIns="365750" tIns="91425" rIns="91425" bIns="91425" anchor="t" anchorCtr="0">
            <a:normAutofit/>
          </a:bodyPr>
          <a:lstStyle/>
          <a:p>
            <a:pPr marL="0" lvl="0" indent="0" algn="l" rtl="0">
              <a:spcBef>
                <a:spcPts val="0"/>
              </a:spcBef>
              <a:spcAft>
                <a:spcPts val="0"/>
              </a:spcAft>
              <a:buNone/>
            </a:pPr>
            <a:r>
              <a:rPr lang="en" dirty="0"/>
              <a:t>February 2026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2"/>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fontScale="90000"/>
          </a:bodyPr>
          <a:lstStyle/>
          <a:p>
            <a:pPr marL="0" lvl="0" indent="0" algn="l" rtl="0">
              <a:lnSpc>
                <a:spcPct val="100000"/>
              </a:lnSpc>
              <a:spcBef>
                <a:spcPts val="0"/>
              </a:spcBef>
              <a:spcAft>
                <a:spcPts val="0"/>
              </a:spcAft>
              <a:buSzPct val="111111"/>
              <a:buNone/>
            </a:pPr>
            <a:r>
              <a:rPr lang="en" b="1" dirty="0">
                <a:latin typeface="Lato" panose="020F0502020204030203" pitchFamily="34" charset="0"/>
                <a:ea typeface="Lato" panose="020F0502020204030203" pitchFamily="34" charset="0"/>
                <a:cs typeface="Lato" panose="020F0502020204030203" pitchFamily="34" charset="0"/>
              </a:rPr>
              <a:t>Concerns over visual landscape the key rather than the environment</a:t>
            </a:r>
            <a:endParaRPr b="1" dirty="0">
              <a:latin typeface="Lato" panose="020F0502020204030203" pitchFamily="34" charset="0"/>
              <a:ea typeface="Lato" panose="020F0502020204030203" pitchFamily="34" charset="0"/>
              <a:cs typeface="Lato" panose="020F0502020204030203" pitchFamily="34" charset="0"/>
            </a:endParaRPr>
          </a:p>
        </p:txBody>
      </p:sp>
      <p:sp>
        <p:nvSpPr>
          <p:cNvPr id="164" name="Google Shape;164;p12"/>
          <p:cNvSpPr txBox="1">
            <a:spLocks noGrp="1"/>
          </p:cNvSpPr>
          <p:nvPr>
            <p:ph type="body" idx="1"/>
          </p:nvPr>
        </p:nvSpPr>
        <p:spPr>
          <a:xfrm>
            <a:off x="311701" y="1152475"/>
            <a:ext cx="417906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dirty="0">
                <a:latin typeface="Lato" panose="020F0502020204030203" pitchFamily="34" charset="0"/>
                <a:ea typeface="Lato" panose="020F0502020204030203" pitchFamily="34" charset="0"/>
                <a:cs typeface="Lato" panose="020F0502020204030203" pitchFamily="34" charset="0"/>
              </a:rPr>
              <a:t>The perceived negative impact on visual landscapes was driving our participants’ concerns – even if they used environmental terms to describe this opposition.</a:t>
            </a:r>
            <a:endParaRPr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endParaRPr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r>
              <a:rPr lang="en" dirty="0">
                <a:latin typeface="Lato" panose="020F0502020204030203" pitchFamily="34" charset="0"/>
                <a:ea typeface="Lato" panose="020F0502020204030203" pitchFamily="34" charset="0"/>
                <a:cs typeface="Lato" panose="020F0502020204030203" pitchFamily="34" charset="0"/>
              </a:rPr>
              <a:t>The only exception to this was in Boston where concern about the potential impact on local bird populations was more significant.</a:t>
            </a:r>
            <a:endParaRPr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endParaRPr dirty="0">
              <a:latin typeface="Lato" panose="020F0502020204030203" pitchFamily="34" charset="0"/>
              <a:ea typeface="Lato" panose="020F0502020204030203" pitchFamily="34" charset="0"/>
              <a:cs typeface="Lato" panose="020F0502020204030203" pitchFamily="34" charset="0"/>
            </a:endParaRPr>
          </a:p>
        </p:txBody>
      </p:sp>
      <p:sp>
        <p:nvSpPr>
          <p:cNvPr id="165" name="Google Shape;165;p12"/>
          <p:cNvSpPr txBox="1"/>
          <p:nvPr/>
        </p:nvSpPr>
        <p:spPr>
          <a:xfrm>
            <a:off x="4653241" y="1152475"/>
            <a:ext cx="4320071" cy="2492950"/>
          </a:xfrm>
          <a:prstGeom prst="rect">
            <a:avLst/>
          </a:prstGeom>
          <a:noFill/>
          <a:ln>
            <a:noFill/>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None/>
            </a:pPr>
            <a:r>
              <a:rPr lang="en" sz="1200" b="0" i="1"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It'll spoil the beauty of the area... we've got such great views around here.</a:t>
            </a:r>
            <a:endParaRPr dirty="0">
              <a:latin typeface="Lato" panose="020F0502020204030203" pitchFamily="34" charset="0"/>
              <a:ea typeface="Lato" panose="020F0502020204030203" pitchFamily="34" charset="0"/>
              <a:cs typeface="Lato" panose="020F0502020204030203" pitchFamily="34" charset="0"/>
            </a:endParaRPr>
          </a:p>
          <a:p>
            <a:pPr marL="114300" marR="0" lvl="0" indent="0" algn="r" rtl="0">
              <a:lnSpc>
                <a:spcPct val="100000"/>
              </a:lnSpc>
              <a:spcBef>
                <a:spcPts val="0"/>
              </a:spcBef>
              <a:spcAft>
                <a:spcPts val="0"/>
              </a:spcAft>
              <a:buNone/>
            </a:pPr>
            <a:r>
              <a:rPr lang="en" sz="1200" b="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Kylie, Disengaged Traditionalist, Boston</a:t>
            </a:r>
            <a:endParaRPr dirty="0">
              <a:latin typeface="Lato" panose="020F0502020204030203" pitchFamily="34" charset="0"/>
              <a:ea typeface="Lato" panose="020F0502020204030203" pitchFamily="34" charset="0"/>
              <a:cs typeface="Lato" panose="020F0502020204030203" pitchFamily="34" charset="0"/>
            </a:endParaRPr>
          </a:p>
          <a:p>
            <a:pPr marL="114300" marR="0" lvl="0" indent="0" algn="r" rtl="0">
              <a:lnSpc>
                <a:spcPct val="100000"/>
              </a:lnSpc>
              <a:spcBef>
                <a:spcPts val="0"/>
              </a:spcBef>
              <a:spcAft>
                <a:spcPts val="0"/>
              </a:spcAft>
              <a:buNone/>
            </a:pPr>
            <a:endParaRPr sz="1200" b="0" i="1"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endParaRPr>
          </a:p>
          <a:p>
            <a:pPr marL="114300" marR="0" lvl="0" indent="0" algn="l" rtl="0">
              <a:lnSpc>
                <a:spcPct val="100000"/>
              </a:lnSpc>
              <a:spcBef>
                <a:spcPts val="0"/>
              </a:spcBef>
              <a:spcAft>
                <a:spcPts val="0"/>
              </a:spcAft>
              <a:buNone/>
            </a:pPr>
            <a:r>
              <a:rPr lang="en" sz="1200" b="0" i="1"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Once those pylons are up, those scars, they’re going to be there forever</a:t>
            </a:r>
            <a:endParaRPr dirty="0">
              <a:latin typeface="Lato" panose="020F0502020204030203" pitchFamily="34" charset="0"/>
              <a:ea typeface="Lato" panose="020F0502020204030203" pitchFamily="34" charset="0"/>
              <a:cs typeface="Lato" panose="020F0502020204030203" pitchFamily="34" charset="0"/>
            </a:endParaRPr>
          </a:p>
          <a:p>
            <a:pPr marL="114300" marR="0" lvl="0" indent="0" algn="r" rtl="0">
              <a:lnSpc>
                <a:spcPct val="100000"/>
              </a:lnSpc>
              <a:spcBef>
                <a:spcPts val="0"/>
              </a:spcBef>
              <a:spcAft>
                <a:spcPts val="0"/>
              </a:spcAft>
              <a:buNone/>
            </a:pPr>
            <a:r>
              <a:rPr lang="en" sz="1200" b="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Jason, Established Liberal, Waveney Valley</a:t>
            </a:r>
            <a:endParaRPr dirty="0">
              <a:latin typeface="Lato" panose="020F0502020204030203" pitchFamily="34" charset="0"/>
              <a:ea typeface="Lato" panose="020F0502020204030203" pitchFamily="34" charset="0"/>
              <a:cs typeface="Lato" panose="020F0502020204030203" pitchFamily="34" charset="0"/>
            </a:endParaRPr>
          </a:p>
          <a:p>
            <a:pPr marL="114300" marR="0" lvl="0" indent="0" algn="r" rtl="0">
              <a:lnSpc>
                <a:spcPct val="100000"/>
              </a:lnSpc>
              <a:spcBef>
                <a:spcPts val="0"/>
              </a:spcBef>
              <a:spcAft>
                <a:spcPts val="0"/>
              </a:spcAft>
              <a:buNone/>
            </a:pPr>
            <a:endParaRPr sz="12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endParaRPr>
          </a:p>
          <a:p>
            <a:pPr marL="114300" marR="0" lvl="0" indent="0" algn="l" rtl="0">
              <a:lnSpc>
                <a:spcPct val="100000"/>
              </a:lnSpc>
              <a:spcBef>
                <a:spcPts val="0"/>
              </a:spcBef>
              <a:spcAft>
                <a:spcPts val="0"/>
              </a:spcAft>
              <a:buNone/>
            </a:pPr>
            <a:r>
              <a:rPr lang="en" sz="1200" b="0" i="1"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We've got all sorts of large birds of prey that we haven't seen in years that are finally recovering in our area just as they're planning to set up traps called pylons</a:t>
            </a:r>
            <a:endParaRPr sz="1200" b="0" i="1"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endParaRPr>
          </a:p>
          <a:p>
            <a:pPr marL="114300" marR="0" lvl="0" indent="0" algn="r" rtl="0">
              <a:lnSpc>
                <a:spcPct val="100000"/>
              </a:lnSpc>
              <a:spcBef>
                <a:spcPts val="0"/>
              </a:spcBef>
              <a:spcAft>
                <a:spcPts val="0"/>
              </a:spcAft>
              <a:buNone/>
            </a:pPr>
            <a:r>
              <a:rPr lang="en" sz="12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Daniel S, Disengaged Traditionalist, Boston</a:t>
            </a:r>
            <a:endParaRPr dirty="0">
              <a:latin typeface="Lato" panose="020F0502020204030203" pitchFamily="34" charset="0"/>
              <a:ea typeface="Lato" panose="020F0502020204030203" pitchFamily="34" charset="0"/>
              <a:cs typeface="Lato" panose="020F0502020204030203" pitchFamily="34" charset="0"/>
            </a:endParaRPr>
          </a:p>
          <a:p>
            <a:pPr marL="114300" marR="0" lvl="0" indent="0" algn="r" rtl="0">
              <a:lnSpc>
                <a:spcPct val="100000"/>
              </a:lnSpc>
              <a:spcBef>
                <a:spcPts val="0"/>
              </a:spcBef>
              <a:spcAft>
                <a:spcPts val="0"/>
              </a:spcAft>
              <a:buNone/>
            </a:pPr>
            <a:endParaRPr sz="12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4"/>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a:bodyPr>
          <a:lstStyle/>
          <a:p>
            <a:pPr marL="0" lvl="0" indent="0" algn="l" rtl="0">
              <a:lnSpc>
                <a:spcPct val="100000"/>
              </a:lnSpc>
              <a:spcBef>
                <a:spcPts val="0"/>
              </a:spcBef>
              <a:spcAft>
                <a:spcPts val="0"/>
              </a:spcAft>
              <a:buSzPct val="111111"/>
              <a:buNone/>
            </a:pPr>
            <a:r>
              <a:rPr lang="en" b="1" dirty="0">
                <a:latin typeface="Lato" panose="020F0502020204030203" pitchFamily="34" charset="0"/>
                <a:ea typeface="Lato" panose="020F0502020204030203" pitchFamily="34" charset="0"/>
                <a:cs typeface="Lato" panose="020F0502020204030203" pitchFamily="34" charset="0"/>
              </a:rPr>
              <a:t>Concerns over fairness are driving this opposition</a:t>
            </a:r>
            <a:endParaRPr b="1" dirty="0">
              <a:latin typeface="Lato" panose="020F0502020204030203" pitchFamily="34" charset="0"/>
              <a:ea typeface="Lato" panose="020F0502020204030203" pitchFamily="34" charset="0"/>
              <a:cs typeface="Lato" panose="020F0502020204030203" pitchFamily="34" charset="0"/>
            </a:endParaRPr>
          </a:p>
        </p:txBody>
      </p:sp>
      <p:sp>
        <p:nvSpPr>
          <p:cNvPr id="178" name="Google Shape;178;p14"/>
          <p:cNvSpPr txBox="1">
            <a:spLocks noGrp="1"/>
          </p:cNvSpPr>
          <p:nvPr>
            <p:ph type="body" idx="1"/>
          </p:nvPr>
        </p:nvSpPr>
        <p:spPr>
          <a:xfrm>
            <a:off x="311701" y="1152474"/>
            <a:ext cx="4260300" cy="3653281"/>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200" dirty="0">
                <a:latin typeface="Lato" panose="020F0502020204030203" pitchFamily="34" charset="0"/>
                <a:ea typeface="Lato" panose="020F0502020204030203" pitchFamily="34" charset="0"/>
                <a:cs typeface="Lato" panose="020F0502020204030203" pitchFamily="34" charset="0"/>
              </a:rPr>
              <a:t>A strong sense that the grid plans are unfair to these local communities is driving opposition:</a:t>
            </a:r>
          </a:p>
          <a:p>
            <a:pPr marL="0" lvl="0" indent="0" algn="l" rtl="0">
              <a:lnSpc>
                <a:spcPct val="115000"/>
              </a:lnSpc>
              <a:spcBef>
                <a:spcPts val="0"/>
              </a:spcBef>
              <a:spcAft>
                <a:spcPts val="0"/>
              </a:spcAft>
              <a:buNone/>
            </a:pPr>
            <a:endParaRPr lang="en" sz="1200" dirty="0">
              <a:latin typeface="Lato" panose="020F0502020204030203" pitchFamily="34" charset="0"/>
              <a:ea typeface="Lato" panose="020F0502020204030203" pitchFamily="34" charset="0"/>
              <a:cs typeface="Lato" panose="020F0502020204030203" pitchFamily="34" charset="0"/>
            </a:endParaRPr>
          </a:p>
          <a:p>
            <a:pPr marL="342900"/>
            <a:r>
              <a:rPr lang="en" sz="1200" dirty="0">
                <a:latin typeface="Lato" panose="020F0502020204030203" pitchFamily="34" charset="0"/>
                <a:ea typeface="Lato" panose="020F0502020204030203" pitchFamily="34" charset="0"/>
                <a:cs typeface="Lato" panose="020F0502020204030203" pitchFamily="34" charset="0"/>
              </a:rPr>
              <a:t>They feel their communities are being blighted with the negative impact of infrastructure but those in Southern England will be the only ones to reap the benefits as the consumers of the electricity.</a:t>
            </a:r>
          </a:p>
          <a:p>
            <a:pPr marL="0" indent="0">
              <a:buNone/>
            </a:pPr>
            <a:endParaRPr lang="en" sz="1200" dirty="0">
              <a:latin typeface="Lato" panose="020F0502020204030203" pitchFamily="34" charset="0"/>
              <a:ea typeface="Lato" panose="020F0502020204030203" pitchFamily="34" charset="0"/>
              <a:cs typeface="Lato" panose="020F0502020204030203" pitchFamily="34" charset="0"/>
            </a:endParaRPr>
          </a:p>
          <a:p>
            <a:pPr marL="342900"/>
            <a:r>
              <a:rPr lang="en" sz="1200" dirty="0">
                <a:latin typeface="Lato" panose="020F0502020204030203" pitchFamily="34" charset="0"/>
                <a:ea typeface="Lato" panose="020F0502020204030203" pitchFamily="34" charset="0"/>
                <a:cs typeface="Lato" panose="020F0502020204030203" pitchFamily="34" charset="0"/>
              </a:rPr>
              <a:t>In Scunthorpe and Boston they </a:t>
            </a:r>
            <a:r>
              <a:rPr lang="en-GB" sz="1200" dirty="0">
                <a:latin typeface="Lato" panose="020F0502020204030203" pitchFamily="34" charset="0"/>
                <a:ea typeface="Lato" panose="020F0502020204030203" pitchFamily="34" charset="0"/>
                <a:cs typeface="Lato" panose="020F0502020204030203" pitchFamily="34" charset="0"/>
              </a:rPr>
              <a:t>thought those in power believed their area was sufficiently run down that they didn’t need to worry about protecting it.</a:t>
            </a:r>
          </a:p>
          <a:p>
            <a:pPr marL="0" indent="0">
              <a:buNone/>
            </a:pPr>
            <a:endParaRPr lang="en-GB" sz="1200" dirty="0">
              <a:latin typeface="Lato" panose="020F0502020204030203" pitchFamily="34" charset="0"/>
              <a:ea typeface="Lato" panose="020F0502020204030203" pitchFamily="34" charset="0"/>
              <a:cs typeface="Lato" panose="020F0502020204030203" pitchFamily="34" charset="0"/>
            </a:endParaRPr>
          </a:p>
          <a:p>
            <a:pPr marL="342900"/>
            <a:r>
              <a:rPr lang="en" sz="1200" dirty="0">
                <a:latin typeface="Lato" panose="020F0502020204030203" pitchFamily="34" charset="0"/>
                <a:ea typeface="Lato" panose="020F0502020204030203" pitchFamily="34" charset="0"/>
                <a:cs typeface="Lato" panose="020F0502020204030203" pitchFamily="34" charset="0"/>
              </a:rPr>
              <a:t>They thought the pylons were only being built overground because that would maximise profits for the energy companies – there was no recognition this would reduce costs and customer bills.</a:t>
            </a:r>
            <a:endParaRPr sz="1200" dirty="0">
              <a:latin typeface="Lato" panose="020F0502020204030203" pitchFamily="34" charset="0"/>
              <a:ea typeface="Lato" panose="020F0502020204030203" pitchFamily="34" charset="0"/>
              <a:cs typeface="Lato" panose="020F0502020204030203" pitchFamily="34" charset="0"/>
            </a:endParaRPr>
          </a:p>
        </p:txBody>
      </p:sp>
      <p:sp>
        <p:nvSpPr>
          <p:cNvPr id="179" name="Google Shape;179;p14"/>
          <p:cNvSpPr txBox="1"/>
          <p:nvPr/>
        </p:nvSpPr>
        <p:spPr>
          <a:xfrm>
            <a:off x="4572000" y="1056167"/>
            <a:ext cx="4427700" cy="3997208"/>
          </a:xfrm>
          <a:prstGeom prst="rect">
            <a:avLst/>
          </a:prstGeom>
          <a:noFill/>
          <a:ln>
            <a:noFill/>
          </a:ln>
        </p:spPr>
        <p:txBody>
          <a:bodyPr spcFirstLastPara="1" wrap="square" lIns="91425" tIns="91425" rIns="91425" bIns="91425" anchor="t" anchorCtr="0">
            <a:noAutofit/>
          </a:bodyPr>
          <a:lstStyle/>
          <a:p>
            <a:pPr marL="114300" marR="0" lvl="0" indent="0" algn="l" rtl="0">
              <a:lnSpc>
                <a:spcPct val="105000"/>
              </a:lnSpc>
              <a:spcBef>
                <a:spcPts val="0"/>
              </a:spcBef>
              <a:spcAft>
                <a:spcPts val="0"/>
              </a:spcAft>
              <a:buClr>
                <a:schemeClr val="dk1"/>
              </a:buClr>
              <a:buSzPts val="1800"/>
              <a:buFont typeface="Lato"/>
              <a:buNone/>
            </a:pPr>
            <a:r>
              <a:rPr lang="en" sz="1200" b="0" i="1"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All the energy from the pylons that’s coming from out west is getting fed to the North of England. All of it. We get nothing from this.</a:t>
            </a:r>
            <a:endParaRPr sz="1200" dirty="0">
              <a:latin typeface="Lato" panose="020F0502020204030203" pitchFamily="34" charset="0"/>
              <a:ea typeface="Lato" panose="020F0502020204030203" pitchFamily="34" charset="0"/>
              <a:cs typeface="Lato" panose="020F0502020204030203" pitchFamily="34" charset="0"/>
            </a:endParaRPr>
          </a:p>
          <a:p>
            <a:pPr marL="114300" marR="0" lvl="0" indent="0" algn="r" rtl="0">
              <a:lnSpc>
                <a:spcPct val="105000"/>
              </a:lnSpc>
              <a:spcBef>
                <a:spcPts val="0"/>
              </a:spcBef>
              <a:spcAft>
                <a:spcPts val="0"/>
              </a:spcAft>
              <a:buClr>
                <a:schemeClr val="dk1"/>
              </a:buClr>
              <a:buSzPts val="1800"/>
              <a:buFont typeface="Lato"/>
              <a:buNone/>
            </a:pPr>
            <a:r>
              <a:rPr lang="en" sz="12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Dave, Backbone Conservative, Aberdeenshire</a:t>
            </a:r>
            <a:endParaRPr sz="1200" dirty="0">
              <a:latin typeface="Lato" panose="020F0502020204030203" pitchFamily="34" charset="0"/>
              <a:ea typeface="Lato" panose="020F0502020204030203" pitchFamily="34" charset="0"/>
              <a:cs typeface="Lato" panose="020F0502020204030203" pitchFamily="34" charset="0"/>
            </a:endParaRPr>
          </a:p>
          <a:p>
            <a:pPr marL="114300" marR="0" lvl="0" indent="0" algn="l" rtl="0">
              <a:lnSpc>
                <a:spcPct val="105000"/>
              </a:lnSpc>
              <a:spcBef>
                <a:spcPts val="0"/>
              </a:spcBef>
              <a:spcAft>
                <a:spcPts val="0"/>
              </a:spcAft>
              <a:buClr>
                <a:schemeClr val="dk1"/>
              </a:buClr>
              <a:buSzPts val="1800"/>
              <a:buFont typeface="Lato"/>
              <a:buNone/>
            </a:pPr>
            <a:endParaRPr sz="1200" b="0" i="1"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114300" marR="0" lvl="0" indent="0" algn="l" rtl="0">
              <a:lnSpc>
                <a:spcPct val="115000"/>
              </a:lnSpc>
              <a:spcBef>
                <a:spcPts val="0"/>
              </a:spcBef>
              <a:spcAft>
                <a:spcPts val="0"/>
              </a:spcAft>
              <a:buClr>
                <a:schemeClr val="dk1"/>
              </a:buClr>
              <a:buSzPct val="142857"/>
              <a:buFont typeface="Lato"/>
              <a:buNone/>
            </a:pPr>
            <a:r>
              <a:rPr lang="en-GB" sz="1200" b="0" i="1"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Everything will be above ground as it’s cheaper, but the main beneficiaries would be people down south who will get to keep their nice pristine countryside. We've got all the pylons and by the time it gets down south, somebody will have found the money to start burying the cables. So again, we're just treated as a northern industrial dumping ground for all the rubbish bits.</a:t>
            </a:r>
            <a:endParaRPr lang="en-GB" sz="12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114300" marR="0" lvl="0" indent="0" algn="r" rtl="0">
              <a:lnSpc>
                <a:spcPct val="115000"/>
              </a:lnSpc>
              <a:spcBef>
                <a:spcPts val="0"/>
              </a:spcBef>
              <a:spcAft>
                <a:spcPts val="0"/>
              </a:spcAft>
              <a:buClr>
                <a:schemeClr val="dk1"/>
              </a:buClr>
              <a:buSzPct val="142857"/>
              <a:buFont typeface="Lato"/>
              <a:buNone/>
            </a:pPr>
            <a:r>
              <a:rPr lang="en-GB" sz="12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Nigel, Loyal National, Scunthorpe</a:t>
            </a:r>
          </a:p>
          <a:p>
            <a:pPr marL="114300" marR="0" lvl="0" indent="0" algn="r" rtl="0">
              <a:lnSpc>
                <a:spcPct val="115000"/>
              </a:lnSpc>
              <a:spcBef>
                <a:spcPts val="0"/>
              </a:spcBef>
              <a:spcAft>
                <a:spcPts val="0"/>
              </a:spcAft>
              <a:buClr>
                <a:schemeClr val="dk1"/>
              </a:buClr>
              <a:buSzPct val="142857"/>
              <a:buFont typeface="Lato"/>
              <a:buNone/>
            </a:pPr>
            <a:endParaRPr lang="en-GB" sz="12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114300" marR="0" lvl="0" indent="0" algn="l" rtl="0">
              <a:lnSpc>
                <a:spcPct val="115000"/>
              </a:lnSpc>
              <a:spcBef>
                <a:spcPts val="0"/>
              </a:spcBef>
              <a:spcAft>
                <a:spcPts val="0"/>
              </a:spcAft>
              <a:buClr>
                <a:schemeClr val="dk1"/>
              </a:buClr>
              <a:buSzPct val="117647"/>
              <a:buFont typeface="Lato"/>
              <a:buNone/>
            </a:pPr>
            <a:r>
              <a:rPr lang="en-GB" sz="1200" b="0" i="1"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I think there’s no economic benefit [from the pylons]. The economic benefits comes from the fact that it is going to be cheaper for them to install and it’s as simple as that, it’s just more profit.</a:t>
            </a:r>
            <a:endParaRPr lang="en-GB" sz="1200" dirty="0">
              <a:latin typeface="Lato" panose="020F0502020204030203" pitchFamily="34" charset="0"/>
              <a:ea typeface="Lato" panose="020F0502020204030203" pitchFamily="34" charset="0"/>
              <a:cs typeface="Lato" panose="020F0502020204030203" pitchFamily="34" charset="0"/>
            </a:endParaRPr>
          </a:p>
          <a:p>
            <a:pPr marL="114300" marR="0" lvl="0" indent="0" algn="r" rtl="0">
              <a:lnSpc>
                <a:spcPct val="115000"/>
              </a:lnSpc>
              <a:spcBef>
                <a:spcPts val="0"/>
              </a:spcBef>
              <a:spcAft>
                <a:spcPts val="0"/>
              </a:spcAft>
              <a:buClr>
                <a:schemeClr val="dk1"/>
              </a:buClr>
              <a:buSzPct val="117647"/>
              <a:buFont typeface="Lato"/>
              <a:buNone/>
            </a:pPr>
            <a:r>
              <a:rPr lang="en-GB" sz="12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Jason, Established Liberal, Waveney Valley</a:t>
            </a:r>
            <a:endParaRPr lang="en-GB" sz="1200" dirty="0">
              <a:latin typeface="Lato" panose="020F0502020204030203" pitchFamily="34" charset="0"/>
              <a:ea typeface="Lato" panose="020F0502020204030203" pitchFamily="34" charset="0"/>
              <a:cs typeface="Lato" panose="020F0502020204030203" pitchFamily="34" charset="0"/>
            </a:endParaRPr>
          </a:p>
          <a:p>
            <a:pPr marL="114300" marR="0" lvl="0" indent="0" algn="r" rtl="0">
              <a:lnSpc>
                <a:spcPct val="115000"/>
              </a:lnSpc>
              <a:spcBef>
                <a:spcPts val="0"/>
              </a:spcBef>
              <a:spcAft>
                <a:spcPts val="0"/>
              </a:spcAft>
              <a:buClr>
                <a:schemeClr val="dk1"/>
              </a:buClr>
              <a:buSzPct val="142857"/>
              <a:buFont typeface="Lato"/>
              <a:buNone/>
            </a:pPr>
            <a:endParaRPr lang="en-GB" sz="1200"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8"/>
          <p:cNvSpPr txBox="1">
            <a:spLocks noGrp="1"/>
          </p:cNvSpPr>
          <p:nvPr>
            <p:ph type="title"/>
          </p:nvPr>
        </p:nvSpPr>
        <p:spPr>
          <a:xfrm>
            <a:off x="1366050" y="2933800"/>
            <a:ext cx="6555600" cy="841800"/>
          </a:xfrm>
          <a:prstGeom prst="rect">
            <a:avLst/>
          </a:prstGeom>
          <a:solidFill>
            <a:srgbClr val="353B55"/>
          </a:solidFill>
          <a:ln>
            <a:noFill/>
          </a:ln>
        </p:spPr>
        <p:txBody>
          <a:bodyPr spcFirstLastPara="1" wrap="square" lIns="365750" tIns="182875" rIns="365750" bIns="182875" anchor="ctr" anchorCtr="0">
            <a:normAutofit fontScale="90000"/>
          </a:bodyPr>
          <a:lstStyle/>
          <a:p>
            <a:pPr marL="0" lvl="0" indent="0" algn="l" rtl="0">
              <a:lnSpc>
                <a:spcPct val="100000"/>
              </a:lnSpc>
              <a:spcBef>
                <a:spcPts val="0"/>
              </a:spcBef>
              <a:spcAft>
                <a:spcPts val="0"/>
              </a:spcAft>
              <a:buSzPct val="111111"/>
              <a:buNone/>
            </a:pPr>
            <a:r>
              <a:rPr lang="en" b="1" dirty="0">
                <a:latin typeface="Sailec" panose="00000500000000000000" pitchFamily="2" charset="0"/>
              </a:rPr>
              <a:t>Attitudes towards community benefits</a:t>
            </a:r>
            <a:endParaRPr b="1" dirty="0">
              <a:latin typeface="Sailec" panose="00000500000000000000"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9"/>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fontScale="90000"/>
          </a:bodyPr>
          <a:lstStyle/>
          <a:p>
            <a:pPr marL="0" lvl="0" indent="0" algn="l" rtl="0">
              <a:lnSpc>
                <a:spcPct val="100000"/>
              </a:lnSpc>
              <a:spcBef>
                <a:spcPts val="0"/>
              </a:spcBef>
              <a:spcAft>
                <a:spcPts val="0"/>
              </a:spcAft>
              <a:buSzPct val="111111"/>
              <a:buNone/>
            </a:pPr>
            <a:r>
              <a:rPr lang="en" b="1" dirty="0">
                <a:latin typeface="Lato" panose="020F0502020204030203" pitchFamily="34" charset="0"/>
                <a:ea typeface="Lato" panose="020F0502020204030203" pitchFamily="34" charset="0"/>
                <a:cs typeface="Lato" panose="020F0502020204030203" pitchFamily="34" charset="0"/>
              </a:rPr>
              <a:t>Discussion of community benefits raises accusations of “bribery”</a:t>
            </a:r>
            <a:endParaRPr b="1" dirty="0">
              <a:latin typeface="Lato" panose="020F0502020204030203" pitchFamily="34" charset="0"/>
              <a:ea typeface="Lato" panose="020F0502020204030203" pitchFamily="34" charset="0"/>
              <a:cs typeface="Lato" panose="020F0502020204030203" pitchFamily="34" charset="0"/>
            </a:endParaRPr>
          </a:p>
        </p:txBody>
      </p:sp>
      <p:sp>
        <p:nvSpPr>
          <p:cNvPr id="211" name="Google Shape;211;p19"/>
          <p:cNvSpPr txBox="1">
            <a:spLocks noGrp="1"/>
          </p:cNvSpPr>
          <p:nvPr>
            <p:ph type="body" idx="1"/>
          </p:nvPr>
        </p:nvSpPr>
        <p:spPr>
          <a:xfrm>
            <a:off x="311700" y="1215125"/>
            <a:ext cx="35286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95000"/>
              </a:lnSpc>
              <a:spcBef>
                <a:spcPts val="0"/>
              </a:spcBef>
              <a:spcAft>
                <a:spcPts val="0"/>
              </a:spcAft>
              <a:buSzPts val="935"/>
              <a:buNone/>
            </a:pPr>
            <a:r>
              <a:rPr lang="en" sz="1430" dirty="0">
                <a:latin typeface="Lato" panose="020F0502020204030203" pitchFamily="34" charset="0"/>
                <a:ea typeface="Lato" panose="020F0502020204030203" pitchFamily="34" charset="0"/>
                <a:cs typeface="Lato" panose="020F0502020204030203" pitchFamily="34" charset="0"/>
              </a:rPr>
              <a:t>Introducing the concept of community benefits in the context of pylons generated a strong initial backlash with several describing the idea as a form of “bribery”.</a:t>
            </a:r>
            <a:endParaRPr sz="143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95000"/>
              </a:lnSpc>
              <a:spcBef>
                <a:spcPts val="0"/>
              </a:spcBef>
              <a:spcAft>
                <a:spcPts val="0"/>
              </a:spcAft>
              <a:buSzPts val="935"/>
              <a:buNone/>
            </a:pPr>
            <a:endParaRPr sz="143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95000"/>
              </a:lnSpc>
              <a:spcBef>
                <a:spcPts val="0"/>
              </a:spcBef>
              <a:spcAft>
                <a:spcPts val="0"/>
              </a:spcAft>
              <a:buSzPts val="935"/>
              <a:buNone/>
            </a:pPr>
            <a:r>
              <a:rPr lang="en" sz="1430" dirty="0">
                <a:latin typeface="Lato" panose="020F0502020204030203" pitchFamily="34" charset="0"/>
                <a:ea typeface="Lato" panose="020F0502020204030203" pitchFamily="34" charset="0"/>
                <a:cs typeface="Lato" panose="020F0502020204030203" pitchFamily="34" charset="0"/>
              </a:rPr>
              <a:t>Ensuring that community benefits aren’t seen as an attempt to buy off local opposition to pylon plans will be key.</a:t>
            </a:r>
            <a:endParaRPr sz="1430" dirty="0">
              <a:latin typeface="Lato" panose="020F0502020204030203" pitchFamily="34" charset="0"/>
              <a:ea typeface="Lato" panose="020F0502020204030203" pitchFamily="34" charset="0"/>
              <a:cs typeface="Lato" panose="020F0502020204030203" pitchFamily="34" charset="0"/>
            </a:endParaRPr>
          </a:p>
        </p:txBody>
      </p:sp>
      <p:sp>
        <p:nvSpPr>
          <p:cNvPr id="212" name="Google Shape;212;p19"/>
          <p:cNvSpPr txBox="1"/>
          <p:nvPr/>
        </p:nvSpPr>
        <p:spPr>
          <a:xfrm>
            <a:off x="4129347" y="1215125"/>
            <a:ext cx="4818600" cy="2592977"/>
          </a:xfrm>
          <a:prstGeom prst="rect">
            <a:avLst/>
          </a:prstGeom>
          <a:noFill/>
          <a:ln>
            <a:noFill/>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None/>
            </a:pPr>
            <a:r>
              <a:rPr lang="en" sz="1250" b="0" i="1"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It just sounds like a massive bribe. You might as well have said they’re going to give everyone a bribe to put them up because that’s how it sounds to me.</a:t>
            </a:r>
            <a:endParaRPr sz="125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endParaRPr>
          </a:p>
          <a:p>
            <a:pPr marL="114300" marR="0" lvl="0" indent="0" algn="r" rtl="0">
              <a:lnSpc>
                <a:spcPct val="100000"/>
              </a:lnSpc>
              <a:spcBef>
                <a:spcPts val="0"/>
              </a:spcBef>
              <a:spcAft>
                <a:spcPts val="0"/>
              </a:spcAft>
              <a:buNone/>
            </a:pPr>
            <a:r>
              <a:rPr lang="en" sz="125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Phil, Established Liberal, Waveney Valley</a:t>
            </a:r>
            <a:endParaRPr dirty="0">
              <a:latin typeface="Lato" panose="020F0502020204030203" pitchFamily="34" charset="0"/>
              <a:ea typeface="Lato" panose="020F0502020204030203" pitchFamily="34" charset="0"/>
              <a:cs typeface="Lato" panose="020F0502020204030203" pitchFamily="34" charset="0"/>
            </a:endParaRPr>
          </a:p>
          <a:p>
            <a:pPr marL="114300" marR="0" lvl="0" indent="0" algn="l" rtl="0">
              <a:lnSpc>
                <a:spcPct val="100000"/>
              </a:lnSpc>
              <a:spcBef>
                <a:spcPts val="0"/>
              </a:spcBef>
              <a:spcAft>
                <a:spcPts val="0"/>
              </a:spcAft>
              <a:buNone/>
            </a:pPr>
            <a:endParaRPr sz="125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endParaRPr>
          </a:p>
          <a:p>
            <a:pPr marL="114300" marR="0" lvl="0" indent="0" algn="l" rtl="0">
              <a:lnSpc>
                <a:spcPct val="100000"/>
              </a:lnSpc>
              <a:spcBef>
                <a:spcPts val="0"/>
              </a:spcBef>
              <a:spcAft>
                <a:spcPts val="0"/>
              </a:spcAft>
              <a:buNone/>
            </a:pPr>
            <a:r>
              <a:rPr lang="en" sz="1250" b="0" i="1"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You call it community benefit, I call it a bribe.</a:t>
            </a:r>
            <a:endParaRPr dirty="0">
              <a:latin typeface="Lato" panose="020F0502020204030203" pitchFamily="34" charset="0"/>
              <a:ea typeface="Lato" panose="020F0502020204030203" pitchFamily="34" charset="0"/>
              <a:cs typeface="Lato" panose="020F0502020204030203" pitchFamily="34" charset="0"/>
            </a:endParaRPr>
          </a:p>
          <a:p>
            <a:pPr marL="114300" marR="0" lvl="0" indent="0" algn="r" rtl="0">
              <a:lnSpc>
                <a:spcPct val="100000"/>
              </a:lnSpc>
              <a:spcBef>
                <a:spcPts val="0"/>
              </a:spcBef>
              <a:spcAft>
                <a:spcPts val="0"/>
              </a:spcAft>
              <a:buNone/>
            </a:pPr>
            <a:r>
              <a:rPr lang="en" sz="125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Roy, Disengaged Traditionalist, Boston</a:t>
            </a:r>
            <a:endParaRPr sz="1250" b="0" i="1"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endParaRPr>
          </a:p>
          <a:p>
            <a:pPr marL="114300" marR="0" lvl="0" indent="0" algn="r" rtl="0">
              <a:lnSpc>
                <a:spcPct val="100000"/>
              </a:lnSpc>
              <a:spcBef>
                <a:spcPts val="0"/>
              </a:spcBef>
              <a:spcAft>
                <a:spcPts val="0"/>
              </a:spcAft>
              <a:buNone/>
            </a:pPr>
            <a:endParaRPr sz="1250" b="0" i="1"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endParaRPr>
          </a:p>
          <a:p>
            <a:pPr marL="114300" marR="0" lvl="0" indent="0" algn="l" rtl="0">
              <a:lnSpc>
                <a:spcPct val="100000"/>
              </a:lnSpc>
              <a:spcBef>
                <a:spcPts val="0"/>
              </a:spcBef>
              <a:spcAft>
                <a:spcPts val="0"/>
              </a:spcAft>
              <a:buNone/>
            </a:pPr>
            <a:r>
              <a:rPr lang="en" sz="1250" b="0" i="1"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I’ve got a bit of a problem with it, because it just feels like, let’s throw’em a bone, give them a bit of cash and then we can do what we want.</a:t>
            </a:r>
            <a:endParaRPr dirty="0">
              <a:latin typeface="Lato" panose="020F0502020204030203" pitchFamily="34" charset="0"/>
              <a:ea typeface="Lato" panose="020F0502020204030203" pitchFamily="34" charset="0"/>
              <a:cs typeface="Lato" panose="020F0502020204030203" pitchFamily="34" charset="0"/>
            </a:endParaRPr>
          </a:p>
          <a:p>
            <a:pPr marL="114300" marR="0" lvl="0" indent="0" algn="r" rtl="0">
              <a:lnSpc>
                <a:spcPct val="100000"/>
              </a:lnSpc>
              <a:spcBef>
                <a:spcPts val="0"/>
              </a:spcBef>
              <a:spcAft>
                <a:spcPts val="0"/>
              </a:spcAft>
              <a:buNone/>
            </a:pPr>
            <a:r>
              <a:rPr lang="en" sz="125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Miriam, Loyal National, Scunthorpe</a:t>
            </a:r>
            <a:endParaRPr dirty="0">
              <a:latin typeface="Lato" panose="020F0502020204030203" pitchFamily="34" charset="0"/>
              <a:ea typeface="Lato" panose="020F0502020204030203" pitchFamily="34" charset="0"/>
              <a:cs typeface="Lato" panose="020F0502020204030203" pitchFamily="34" charset="0"/>
            </a:endParaRPr>
          </a:p>
          <a:p>
            <a:pPr marL="114300" marR="0" lvl="0" indent="0" algn="r" rtl="0">
              <a:lnSpc>
                <a:spcPct val="100000"/>
              </a:lnSpc>
              <a:spcBef>
                <a:spcPts val="0"/>
              </a:spcBef>
              <a:spcAft>
                <a:spcPts val="0"/>
              </a:spcAft>
              <a:buNone/>
            </a:pPr>
            <a:endParaRPr sz="1250" b="0" i="1"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0"/>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a:bodyPr>
          <a:lstStyle/>
          <a:p>
            <a:pPr marL="0" lvl="0" indent="0" algn="l" rtl="0">
              <a:lnSpc>
                <a:spcPct val="100000"/>
              </a:lnSpc>
              <a:spcBef>
                <a:spcPts val="0"/>
              </a:spcBef>
              <a:spcAft>
                <a:spcPts val="0"/>
              </a:spcAft>
              <a:buSzPts val="2800"/>
              <a:buNone/>
            </a:pPr>
            <a:r>
              <a:rPr lang="en" b="1" dirty="0">
                <a:latin typeface="Lato" panose="020F0502020204030203" pitchFamily="34" charset="0"/>
                <a:ea typeface="Lato" panose="020F0502020204030203" pitchFamily="34" charset="0"/>
                <a:cs typeface="Lato" panose="020F0502020204030203" pitchFamily="34" charset="0"/>
              </a:rPr>
              <a:t>But local residents take a transactional approach</a:t>
            </a:r>
            <a:endParaRPr b="1" dirty="0">
              <a:latin typeface="Lato" panose="020F0502020204030203" pitchFamily="34" charset="0"/>
              <a:ea typeface="Lato" panose="020F0502020204030203" pitchFamily="34" charset="0"/>
              <a:cs typeface="Lato" panose="020F0502020204030203" pitchFamily="34" charset="0"/>
            </a:endParaRPr>
          </a:p>
        </p:txBody>
      </p:sp>
      <p:sp>
        <p:nvSpPr>
          <p:cNvPr id="218" name="Google Shape;218;p20"/>
          <p:cNvSpPr txBox="1">
            <a:spLocks noGrp="1"/>
          </p:cNvSpPr>
          <p:nvPr>
            <p:ph type="body" idx="1"/>
          </p:nvPr>
        </p:nvSpPr>
        <p:spPr>
          <a:xfrm>
            <a:off x="311700" y="1227650"/>
            <a:ext cx="42603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5000"/>
              </a:lnSpc>
              <a:spcBef>
                <a:spcPts val="0"/>
              </a:spcBef>
              <a:spcAft>
                <a:spcPts val="0"/>
              </a:spcAft>
              <a:buSzPts val="935"/>
              <a:buNone/>
            </a:pPr>
            <a:r>
              <a:rPr lang="en" sz="1430" dirty="0">
                <a:latin typeface="Lato" panose="020F0502020204030203" pitchFamily="34" charset="0"/>
                <a:ea typeface="Lato" panose="020F0502020204030203" pitchFamily="34" charset="0"/>
                <a:cs typeface="Lato" panose="020F0502020204030203" pitchFamily="34" charset="0"/>
              </a:rPr>
              <a:t>Despite viewing community benefits as a form of bribery, our participants welcomed the idea.</a:t>
            </a:r>
            <a:endParaRPr sz="143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05000"/>
              </a:lnSpc>
              <a:spcBef>
                <a:spcPts val="0"/>
              </a:spcBef>
              <a:spcAft>
                <a:spcPts val="0"/>
              </a:spcAft>
              <a:buSzPts val="935"/>
              <a:buNone/>
            </a:pPr>
            <a:endParaRPr sz="143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05000"/>
              </a:lnSpc>
              <a:spcBef>
                <a:spcPts val="0"/>
              </a:spcBef>
              <a:spcAft>
                <a:spcPts val="0"/>
              </a:spcAft>
              <a:buSzPts val="935"/>
              <a:buNone/>
            </a:pPr>
            <a:r>
              <a:rPr lang="en" sz="1430" dirty="0">
                <a:latin typeface="Lato" panose="020F0502020204030203" pitchFamily="34" charset="0"/>
                <a:ea typeface="Lato" panose="020F0502020204030203" pitchFamily="34" charset="0"/>
                <a:cs typeface="Lato" panose="020F0502020204030203" pitchFamily="34" charset="0"/>
              </a:rPr>
              <a:t>Their approach was highly transactional. They thought that if something bad was happening to their local area they deserved something good in return.</a:t>
            </a:r>
            <a:endParaRPr sz="143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05000"/>
              </a:lnSpc>
              <a:spcBef>
                <a:spcPts val="0"/>
              </a:spcBef>
              <a:spcAft>
                <a:spcPts val="0"/>
              </a:spcAft>
              <a:buSzPts val="935"/>
              <a:buNone/>
            </a:pPr>
            <a:endParaRPr sz="143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05000"/>
              </a:lnSpc>
              <a:spcBef>
                <a:spcPts val="0"/>
              </a:spcBef>
              <a:spcAft>
                <a:spcPts val="0"/>
              </a:spcAft>
              <a:buSzPts val="935"/>
              <a:buNone/>
            </a:pPr>
            <a:r>
              <a:rPr lang="en" sz="1430" dirty="0">
                <a:latin typeface="Lato" panose="020F0502020204030203" pitchFamily="34" charset="0"/>
                <a:ea typeface="Lato" panose="020F0502020204030203" pitchFamily="34" charset="0"/>
                <a:cs typeface="Lato" panose="020F0502020204030203" pitchFamily="34" charset="0"/>
              </a:rPr>
              <a:t>Though it is unlikely to convert opposition into support – successfully delivered community benefits could help weaken opposition by reducing feelings that local communities are getting a raw deal.</a:t>
            </a:r>
            <a:endParaRPr sz="1430" dirty="0">
              <a:latin typeface="Lato" panose="020F0502020204030203" pitchFamily="34" charset="0"/>
              <a:ea typeface="Lato" panose="020F0502020204030203" pitchFamily="34" charset="0"/>
              <a:cs typeface="Lato" panose="020F0502020204030203" pitchFamily="34" charset="0"/>
            </a:endParaRPr>
          </a:p>
        </p:txBody>
      </p:sp>
      <p:sp>
        <p:nvSpPr>
          <p:cNvPr id="219" name="Google Shape;219;p20"/>
          <p:cNvSpPr txBox="1"/>
          <p:nvPr/>
        </p:nvSpPr>
        <p:spPr>
          <a:xfrm>
            <a:off x="4479852" y="1874041"/>
            <a:ext cx="4572000" cy="2308284"/>
          </a:xfrm>
          <a:prstGeom prst="rect">
            <a:avLst/>
          </a:prstGeom>
          <a:noFill/>
          <a:ln>
            <a:noFill/>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None/>
            </a:pPr>
            <a:r>
              <a:rPr lang="en" sz="1200" b="0" i="1"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I think I would find that if it </a:t>
            </a:r>
            <a:r>
              <a:rPr lang="en" sz="1200" i="1" dirty="0">
                <a:latin typeface="Lato" panose="020F0502020204030203" pitchFamily="34" charset="0"/>
                <a:ea typeface="Lato" panose="020F0502020204030203" pitchFamily="34" charset="0"/>
                <a:cs typeface="Lato" panose="020F0502020204030203" pitchFamily="34" charset="0"/>
                <a:sym typeface="Lato"/>
              </a:rPr>
              <a:t>benefited</a:t>
            </a:r>
            <a:r>
              <a:rPr lang="en" sz="1200" b="0" i="1"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 the community and jobs and stuff, it would make it a bit easier</a:t>
            </a:r>
            <a:endParaRPr dirty="0">
              <a:latin typeface="Lato" panose="020F0502020204030203" pitchFamily="34" charset="0"/>
              <a:ea typeface="Lato" panose="020F0502020204030203" pitchFamily="34" charset="0"/>
              <a:cs typeface="Lato" panose="020F0502020204030203" pitchFamily="34" charset="0"/>
            </a:endParaRPr>
          </a:p>
          <a:p>
            <a:pPr marL="114300" marR="0" lvl="0" indent="0" algn="r" rtl="0">
              <a:lnSpc>
                <a:spcPct val="100000"/>
              </a:lnSpc>
              <a:spcBef>
                <a:spcPts val="0"/>
              </a:spcBef>
              <a:spcAft>
                <a:spcPts val="0"/>
              </a:spcAft>
              <a:buNone/>
            </a:pPr>
            <a:r>
              <a:rPr lang="en" sz="12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Donna, Backbone Conservative, Aberdeenshire</a:t>
            </a:r>
          </a:p>
          <a:p>
            <a:pPr marL="114300" marR="0" lvl="0" indent="0" algn="r" rtl="0">
              <a:lnSpc>
                <a:spcPct val="100000"/>
              </a:lnSpc>
              <a:spcBef>
                <a:spcPts val="0"/>
              </a:spcBef>
              <a:spcAft>
                <a:spcPts val="0"/>
              </a:spcAft>
              <a:buNone/>
            </a:pPr>
            <a:endParaRPr sz="12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endParaRPr>
          </a:p>
          <a:p>
            <a:pPr marL="114300" marR="0" lvl="0" indent="0" algn="l" rtl="0">
              <a:lnSpc>
                <a:spcPct val="100000"/>
              </a:lnSpc>
              <a:spcBef>
                <a:spcPts val="0"/>
              </a:spcBef>
              <a:spcAft>
                <a:spcPts val="0"/>
              </a:spcAft>
              <a:buNone/>
            </a:pPr>
            <a:r>
              <a:rPr lang="en" sz="1200" b="0" i="1"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I think if it's taken something away from the community like green spaces or parks or something else, then it should be replaced and replicated somewhere else</a:t>
            </a:r>
            <a:endParaRPr dirty="0">
              <a:latin typeface="Lato" panose="020F0502020204030203" pitchFamily="34" charset="0"/>
              <a:ea typeface="Lato" panose="020F0502020204030203" pitchFamily="34" charset="0"/>
              <a:cs typeface="Lato" panose="020F0502020204030203" pitchFamily="34" charset="0"/>
            </a:endParaRPr>
          </a:p>
          <a:p>
            <a:pPr marL="114300" marR="0" lvl="0" indent="0" algn="r" rtl="0">
              <a:lnSpc>
                <a:spcPct val="100000"/>
              </a:lnSpc>
              <a:spcBef>
                <a:spcPts val="0"/>
              </a:spcBef>
              <a:spcAft>
                <a:spcPts val="0"/>
              </a:spcAft>
              <a:buNone/>
            </a:pPr>
            <a:r>
              <a:rPr lang="en" sz="12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Steve, </a:t>
            </a:r>
            <a:r>
              <a:rPr lang="en" sz="1200" dirty="0">
                <a:latin typeface="Lato" panose="020F0502020204030203" pitchFamily="34" charset="0"/>
                <a:ea typeface="Lato" panose="020F0502020204030203" pitchFamily="34" charset="0"/>
                <a:cs typeface="Lato" panose="020F0502020204030203" pitchFamily="34" charset="0"/>
                <a:sym typeface="Lato"/>
              </a:rPr>
              <a:t>Loyal National, Scunthorpe</a:t>
            </a:r>
            <a:endParaRPr dirty="0">
              <a:latin typeface="Lato" panose="020F0502020204030203" pitchFamily="34" charset="0"/>
              <a:ea typeface="Lato" panose="020F0502020204030203" pitchFamily="34" charset="0"/>
              <a:cs typeface="Lato" panose="020F0502020204030203" pitchFamily="34" charset="0"/>
            </a:endParaRPr>
          </a:p>
          <a:p>
            <a:pPr marL="114300" marR="0" lvl="0" indent="0" algn="l" rtl="0">
              <a:lnSpc>
                <a:spcPct val="100000"/>
              </a:lnSpc>
              <a:spcBef>
                <a:spcPts val="0"/>
              </a:spcBef>
              <a:spcAft>
                <a:spcPts val="0"/>
              </a:spcAft>
              <a:buNone/>
            </a:pPr>
            <a:endParaRPr sz="1200" b="0" i="1"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endParaRPr>
          </a:p>
          <a:p>
            <a:pPr marL="114300" marR="0" lvl="0" indent="0" algn="l" rtl="0">
              <a:lnSpc>
                <a:spcPct val="100000"/>
              </a:lnSpc>
              <a:spcBef>
                <a:spcPts val="0"/>
              </a:spcBef>
              <a:spcAft>
                <a:spcPts val="0"/>
              </a:spcAft>
              <a:buNone/>
            </a:pPr>
            <a:r>
              <a:rPr lang="en" sz="1200" b="0" i="1"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If it’s going to happen anyway, I might as well get something out of it.</a:t>
            </a:r>
            <a:endParaRPr dirty="0">
              <a:latin typeface="Lato" panose="020F0502020204030203" pitchFamily="34" charset="0"/>
              <a:ea typeface="Lato" panose="020F0502020204030203" pitchFamily="34" charset="0"/>
              <a:cs typeface="Lato" panose="020F0502020204030203" pitchFamily="34" charset="0"/>
            </a:endParaRPr>
          </a:p>
          <a:p>
            <a:pPr marL="114300" marR="0" lvl="0" indent="0" algn="r" rtl="0">
              <a:lnSpc>
                <a:spcPct val="100000"/>
              </a:lnSpc>
              <a:spcBef>
                <a:spcPts val="0"/>
              </a:spcBef>
              <a:spcAft>
                <a:spcPts val="0"/>
              </a:spcAft>
              <a:buNone/>
            </a:pPr>
            <a:r>
              <a:rPr lang="en" sz="12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Michaela, Disengaged Traditionalist, Boston</a:t>
            </a:r>
            <a:endParaRPr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3"/>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a:bodyPr>
          <a:lstStyle/>
          <a:p>
            <a:pPr marL="0" lvl="0" indent="0" algn="l" rtl="0">
              <a:lnSpc>
                <a:spcPct val="100000"/>
              </a:lnSpc>
              <a:spcBef>
                <a:spcPts val="0"/>
              </a:spcBef>
              <a:spcAft>
                <a:spcPts val="0"/>
              </a:spcAft>
              <a:buSzPts val="2800"/>
              <a:buNone/>
            </a:pPr>
            <a:r>
              <a:rPr lang="en" b="1" dirty="0">
                <a:latin typeface="Lato" panose="020F0502020204030203" pitchFamily="34" charset="0"/>
                <a:ea typeface="Lato" panose="020F0502020204030203" pitchFamily="34" charset="0"/>
                <a:cs typeface="Lato" panose="020F0502020204030203" pitchFamily="34" charset="0"/>
              </a:rPr>
              <a:t>Offer of bill discounts could backfire</a:t>
            </a:r>
            <a:endParaRPr b="1" dirty="0">
              <a:latin typeface="Lato" panose="020F0502020204030203" pitchFamily="34" charset="0"/>
              <a:ea typeface="Lato" panose="020F0502020204030203" pitchFamily="34" charset="0"/>
              <a:cs typeface="Lato" panose="020F0502020204030203" pitchFamily="34" charset="0"/>
            </a:endParaRPr>
          </a:p>
        </p:txBody>
      </p:sp>
      <p:sp>
        <p:nvSpPr>
          <p:cNvPr id="241" name="Google Shape;241;p23"/>
          <p:cNvSpPr txBox="1">
            <a:spLocks noGrp="1"/>
          </p:cNvSpPr>
          <p:nvPr>
            <p:ph type="body" idx="1"/>
          </p:nvPr>
        </p:nvSpPr>
        <p:spPr>
          <a:xfrm>
            <a:off x="311700" y="1152474"/>
            <a:ext cx="4745700" cy="3724325"/>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50" dirty="0">
                <a:latin typeface="Lato" panose="020F0502020204030203" pitchFamily="34" charset="0"/>
                <a:ea typeface="Lato" panose="020F0502020204030203" pitchFamily="34" charset="0"/>
                <a:cs typeface="Lato" panose="020F0502020204030203" pitchFamily="34" charset="0"/>
              </a:rPr>
              <a:t>Though they welcomed the concept of bill discounts for those near pylons - the specifics of the government’s proposal provoked an angry response.</a:t>
            </a:r>
            <a:endParaRPr sz="115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endParaRPr sz="115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r>
              <a:rPr lang="en" sz="1150" dirty="0">
                <a:latin typeface="Lato" panose="020F0502020204030203" pitchFamily="34" charset="0"/>
                <a:ea typeface="Lato" panose="020F0502020204030203" pitchFamily="34" charset="0"/>
                <a:cs typeface="Lato" panose="020F0502020204030203" pitchFamily="34" charset="0"/>
              </a:rPr>
              <a:t>Individuals thought that the offer of a £250 discount per year for 10 years was offensive as the impact of the pylons was far greater than this - both on property values and individuals’ wellbeing.</a:t>
            </a:r>
            <a:endParaRPr sz="115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endParaRPr sz="115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r>
              <a:rPr lang="en" sz="1150" dirty="0">
                <a:latin typeface="Lato" panose="020F0502020204030203" pitchFamily="34" charset="0"/>
                <a:ea typeface="Lato" panose="020F0502020204030203" pitchFamily="34" charset="0"/>
                <a:cs typeface="Lato" panose="020F0502020204030203" pitchFamily="34" charset="0"/>
              </a:rPr>
              <a:t>The perceived unfairness of the eligibility and generosity of the benefits means they would likely do little to generate goodwill among our participants, particularly for those who miss out on them.</a:t>
            </a:r>
            <a:endParaRPr sz="1150" dirty="0">
              <a:latin typeface="Lato" panose="020F0502020204030203" pitchFamily="34" charset="0"/>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88B3C310-C4B8-C40B-09FA-ABD51203B6EA}"/>
              </a:ext>
            </a:extLst>
          </p:cNvPr>
          <p:cNvSpPr txBox="1"/>
          <p:nvPr/>
        </p:nvSpPr>
        <p:spPr>
          <a:xfrm>
            <a:off x="5200029" y="2322138"/>
            <a:ext cx="3718560" cy="1200329"/>
          </a:xfrm>
          <a:prstGeom prst="rect">
            <a:avLst/>
          </a:prstGeom>
          <a:noFill/>
        </p:spPr>
        <p:txBody>
          <a:bodyPr wrap="square" rtlCol="0">
            <a:spAutoFit/>
          </a:bodyPr>
          <a:lstStyle/>
          <a:p>
            <a:r>
              <a:rPr lang="en-GB" sz="1200" i="1" dirty="0">
                <a:latin typeface="Lato" panose="020F0502020204030203" pitchFamily="34" charset="0"/>
                <a:ea typeface="Lato" panose="020F0502020204030203" pitchFamily="34" charset="0"/>
                <a:cs typeface="Lato" panose="020F0502020204030203" pitchFamily="34" charset="0"/>
              </a:rPr>
              <a:t>What an absolute cheek… The amount of money they’re going to make and they’re going to pay £250 a year for someone that’s been so disrupted when they have their billions and billions of pounds, we’re going to get a measly £250 – it’s shocking.</a:t>
            </a:r>
          </a:p>
          <a:p>
            <a:pPr algn="r"/>
            <a:r>
              <a:rPr lang="en-GB" sz="1200" dirty="0">
                <a:latin typeface="Lato" panose="020F0502020204030203" pitchFamily="34" charset="0"/>
                <a:ea typeface="Lato" panose="020F0502020204030203" pitchFamily="34" charset="0"/>
                <a:cs typeface="Lato" panose="020F0502020204030203" pitchFamily="34" charset="0"/>
              </a:rPr>
              <a:t>Donna, Backbone Conservative, Aberdeenshire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2"/>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a:bodyPr>
          <a:lstStyle/>
          <a:p>
            <a:pPr marL="0" lvl="0" indent="0" algn="l" rtl="0">
              <a:lnSpc>
                <a:spcPct val="100000"/>
              </a:lnSpc>
              <a:spcBef>
                <a:spcPts val="0"/>
              </a:spcBef>
              <a:spcAft>
                <a:spcPts val="0"/>
              </a:spcAft>
              <a:buSzPts val="2800"/>
              <a:buNone/>
            </a:pPr>
            <a:r>
              <a:rPr lang="en" b="1" dirty="0">
                <a:latin typeface="Lato" panose="020F0502020204030203" pitchFamily="34" charset="0"/>
                <a:ea typeface="Lato" panose="020F0502020204030203" pitchFamily="34" charset="0"/>
                <a:cs typeface="Lato" panose="020F0502020204030203" pitchFamily="34" charset="0"/>
              </a:rPr>
              <a:t>A general desire for broader beneficiaries</a:t>
            </a:r>
            <a:endParaRPr b="1" dirty="0">
              <a:latin typeface="Lato" panose="020F0502020204030203" pitchFamily="34" charset="0"/>
              <a:ea typeface="Lato" panose="020F0502020204030203" pitchFamily="34" charset="0"/>
              <a:cs typeface="Lato" panose="020F0502020204030203" pitchFamily="34" charset="0"/>
            </a:endParaRPr>
          </a:p>
        </p:txBody>
      </p:sp>
      <p:sp>
        <p:nvSpPr>
          <p:cNvPr id="234" name="Google Shape;234;p22"/>
          <p:cNvSpPr txBox="1">
            <a:spLocks noGrp="1"/>
          </p:cNvSpPr>
          <p:nvPr>
            <p:ph type="body" idx="1"/>
          </p:nvPr>
        </p:nvSpPr>
        <p:spPr>
          <a:xfrm>
            <a:off x="311700" y="1152474"/>
            <a:ext cx="4504140" cy="3828234"/>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latin typeface="Lato" panose="020F0502020204030203" pitchFamily="34" charset="0"/>
                <a:ea typeface="Lato" panose="020F0502020204030203" pitchFamily="34" charset="0"/>
                <a:cs typeface="Lato" panose="020F0502020204030203" pitchFamily="34" charset="0"/>
              </a:rPr>
              <a:t>Throughout the groups there was a recognition there was a need to target support at those most affected by the pylons - those living closest to the sites.</a:t>
            </a:r>
            <a:endParaRPr sz="120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endParaRPr sz="120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r>
              <a:rPr lang="en" sz="1200" dirty="0">
                <a:latin typeface="Lato" panose="020F0502020204030203" pitchFamily="34" charset="0"/>
                <a:ea typeface="Lato" panose="020F0502020204030203" pitchFamily="34" charset="0"/>
                <a:cs typeface="Lato" panose="020F0502020204030203" pitchFamily="34" charset="0"/>
              </a:rPr>
              <a:t>There was a consensus that the government’s 500m radius for bill discounts is too narrow and would exclude too many people who would be severely impacted by the pylons.</a:t>
            </a:r>
            <a:endParaRPr sz="120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endParaRPr sz="120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r>
              <a:rPr lang="en" sz="1200" dirty="0">
                <a:latin typeface="Lato" panose="020F0502020204030203" pitchFamily="34" charset="0"/>
                <a:ea typeface="Lato" panose="020F0502020204030203" pitchFamily="34" charset="0"/>
                <a:cs typeface="Lato" panose="020F0502020204030203" pitchFamily="34" charset="0"/>
              </a:rPr>
              <a:t>There was also a recognition that the funds available for community benefits and compensation would be too small to materially compensate every individual impacted by them - this led our participants away from bill discounts and towards shared community assets that they all could benefit from.</a:t>
            </a:r>
            <a:endParaRPr sz="1200" dirty="0">
              <a:latin typeface="Lato" panose="020F0502020204030203" pitchFamily="34" charset="0"/>
              <a:ea typeface="Lato" panose="020F0502020204030203" pitchFamily="34" charset="0"/>
              <a:cs typeface="Lato" panose="020F0502020204030203" pitchFamily="34" charset="0"/>
            </a:endParaRPr>
          </a:p>
        </p:txBody>
      </p:sp>
      <p:sp>
        <p:nvSpPr>
          <p:cNvPr id="235" name="Google Shape;235;p22"/>
          <p:cNvSpPr txBox="1"/>
          <p:nvPr/>
        </p:nvSpPr>
        <p:spPr>
          <a:xfrm>
            <a:off x="4925568" y="1083349"/>
            <a:ext cx="4096512" cy="389735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lvl="0" indent="0" algn="l" rtl="0">
              <a:spcBef>
                <a:spcPts val="0"/>
              </a:spcBef>
              <a:spcAft>
                <a:spcPts val="0"/>
              </a:spcAft>
              <a:buNone/>
            </a:pPr>
            <a:r>
              <a:rPr lang="en" sz="12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Maybe they’d have to be levels of compensation so the people within 500m get something and those in the wider area get a lesser amount off their bills so it’s gradated.</a:t>
            </a:r>
            <a:endParaRPr sz="12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lvl="0" indent="0" algn="r" rtl="0">
              <a:spcBef>
                <a:spcPts val="0"/>
              </a:spcBef>
              <a:spcAft>
                <a:spcPts val="0"/>
              </a:spcAft>
              <a:buNone/>
            </a:pPr>
            <a:r>
              <a:rPr lang="en" sz="1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Rachel, Established Liberal, Waveney Valley</a:t>
            </a:r>
          </a:p>
          <a:p>
            <a:pPr marL="0" lvl="0" indent="0" algn="r" rtl="0">
              <a:spcBef>
                <a:spcPts val="0"/>
              </a:spcBef>
              <a:spcAft>
                <a:spcPts val="0"/>
              </a:spcAft>
              <a:buNone/>
            </a:pPr>
            <a:endParaRPr sz="1200"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lvl="0" indent="0" rtl="0">
              <a:spcBef>
                <a:spcPts val="0"/>
              </a:spcBef>
              <a:spcAft>
                <a:spcPts val="0"/>
              </a:spcAft>
              <a:buNone/>
            </a:pPr>
            <a:r>
              <a:rPr lang="en" sz="12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It should be spread out more evenly because it’s going to affect the community - everybody is going to be at a disadvantage.</a:t>
            </a:r>
            <a:endParaRPr sz="12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lvl="0" indent="0" algn="r" rtl="0">
              <a:spcBef>
                <a:spcPts val="0"/>
              </a:spcBef>
              <a:spcAft>
                <a:spcPts val="0"/>
              </a:spcAft>
              <a:buNone/>
            </a:pPr>
            <a:r>
              <a:rPr lang="en" sz="1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Josh, Disengaged Traditionalist, Boston</a:t>
            </a:r>
            <a:endParaRPr sz="1200"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4"/>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fontScale="90000"/>
          </a:bodyPr>
          <a:lstStyle/>
          <a:p>
            <a:pPr marL="0" lvl="0" indent="0" algn="l" rtl="0">
              <a:lnSpc>
                <a:spcPct val="100000"/>
              </a:lnSpc>
              <a:spcBef>
                <a:spcPts val="0"/>
              </a:spcBef>
              <a:spcAft>
                <a:spcPts val="0"/>
              </a:spcAft>
              <a:buSzPct val="111111"/>
              <a:buNone/>
            </a:pPr>
            <a:r>
              <a:rPr lang="en" b="1" dirty="0">
                <a:latin typeface="Lato" panose="020F0502020204030203" pitchFamily="34" charset="0"/>
                <a:ea typeface="Lato" panose="020F0502020204030203" pitchFamily="34" charset="0"/>
                <a:cs typeface="Lato" panose="020F0502020204030203" pitchFamily="34" charset="0"/>
              </a:rPr>
              <a:t>Lack of faith in government provokes strong desire for local community-led allocation of benefits</a:t>
            </a:r>
            <a:endParaRPr b="1" dirty="0">
              <a:latin typeface="Lato" panose="020F0502020204030203" pitchFamily="34" charset="0"/>
              <a:ea typeface="Lato" panose="020F0502020204030203" pitchFamily="34" charset="0"/>
              <a:cs typeface="Lato" panose="020F0502020204030203" pitchFamily="34" charset="0"/>
            </a:endParaRPr>
          </a:p>
        </p:txBody>
      </p:sp>
      <p:sp>
        <p:nvSpPr>
          <p:cNvPr id="247" name="Google Shape;247;p24"/>
          <p:cNvSpPr txBox="1">
            <a:spLocks noGrp="1"/>
          </p:cNvSpPr>
          <p:nvPr>
            <p:ph type="body" idx="1"/>
          </p:nvPr>
        </p:nvSpPr>
        <p:spPr>
          <a:xfrm>
            <a:off x="311700" y="1024128"/>
            <a:ext cx="4260300" cy="3998976"/>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latin typeface="Lato" panose="020F0502020204030203" pitchFamily="34" charset="0"/>
                <a:ea typeface="Lato" panose="020F0502020204030203" pitchFamily="34" charset="0"/>
                <a:cs typeface="Lato" panose="020F0502020204030203" pitchFamily="34" charset="0"/>
              </a:rPr>
              <a:t>Participants lacked confidence in their council’s ability to handle community benefit schemes.</a:t>
            </a:r>
          </a:p>
          <a:p>
            <a:pPr marL="0" lvl="0" indent="0" algn="l" rtl="0">
              <a:lnSpc>
                <a:spcPct val="115000"/>
              </a:lnSpc>
              <a:spcBef>
                <a:spcPts val="0"/>
              </a:spcBef>
              <a:spcAft>
                <a:spcPts val="0"/>
              </a:spcAft>
              <a:buNone/>
            </a:pPr>
            <a:endParaRPr lang="en" sz="120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r>
              <a:rPr lang="en" sz="1200" dirty="0">
                <a:latin typeface="Lato" panose="020F0502020204030203" pitchFamily="34" charset="0"/>
                <a:ea typeface="Lato" panose="020F0502020204030203" pitchFamily="34" charset="0"/>
                <a:cs typeface="Lato" panose="020F0502020204030203" pitchFamily="34" charset="0"/>
              </a:rPr>
              <a:t>They suggested the council would waste the money on pet projects and through incompetency and questioned whether they would ever see any of the benefits they were promised come to fruition.</a:t>
            </a:r>
            <a:endParaRPr sz="120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endParaRPr sz="120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r>
              <a:rPr lang="en" sz="1200" dirty="0">
                <a:latin typeface="Lato" panose="020F0502020204030203" pitchFamily="34" charset="0"/>
                <a:ea typeface="Lato" panose="020F0502020204030203" pitchFamily="34" charset="0"/>
                <a:cs typeface="Lato" panose="020F0502020204030203" pitchFamily="34" charset="0"/>
              </a:rPr>
              <a:t>This led to calls for the allocation of community benefits to be decided at a localised level so that local residents’ interests and preferences could be properly accounted for - some even suggested a local referendum. </a:t>
            </a:r>
            <a:endParaRPr sz="1200" dirty="0">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69397F5C-5823-C69E-AE0D-FD8FEF2ED480}"/>
              </a:ext>
            </a:extLst>
          </p:cNvPr>
          <p:cNvSpPr txBox="1"/>
          <p:nvPr/>
        </p:nvSpPr>
        <p:spPr>
          <a:xfrm>
            <a:off x="4572000" y="1796922"/>
            <a:ext cx="4430332" cy="2197525"/>
          </a:xfrm>
          <a:prstGeom prst="rect">
            <a:avLst/>
          </a:prstGeom>
          <a:noFill/>
        </p:spPr>
        <p:txBody>
          <a:bodyPr wrap="square" rtlCol="0">
            <a:spAutoFit/>
          </a:bodyPr>
          <a:lstStyle/>
          <a:p>
            <a:r>
              <a:rPr lang="en-GB" sz="1140" i="1" dirty="0">
                <a:latin typeface="Lato" panose="020F0502020204030203" pitchFamily="34" charset="0"/>
                <a:ea typeface="Lato" panose="020F0502020204030203" pitchFamily="34" charset="0"/>
                <a:cs typeface="Lato" panose="020F0502020204030203" pitchFamily="34" charset="0"/>
              </a:rPr>
              <a:t>I have no doubt about where it will go, it will be spent on what they [the local council] want to spend it on, projects that the local council have in mind rather than what the local people would like to see it spent on.</a:t>
            </a:r>
          </a:p>
          <a:p>
            <a:pPr algn="r"/>
            <a:r>
              <a:rPr lang="en-GB" sz="1140" dirty="0">
                <a:latin typeface="Lato" panose="020F0502020204030203" pitchFamily="34" charset="0"/>
                <a:ea typeface="Lato" panose="020F0502020204030203" pitchFamily="34" charset="0"/>
                <a:cs typeface="Lato" panose="020F0502020204030203" pitchFamily="34" charset="0"/>
              </a:rPr>
              <a:t>Kylie, Disengaged Traditionalist, Boston</a:t>
            </a:r>
          </a:p>
          <a:p>
            <a:pPr algn="r"/>
            <a:endParaRPr lang="en-GB" sz="1140" dirty="0">
              <a:latin typeface="Lato" panose="020F0502020204030203" pitchFamily="34" charset="0"/>
              <a:ea typeface="Lato" panose="020F0502020204030203" pitchFamily="34" charset="0"/>
              <a:cs typeface="Lato" panose="020F0502020204030203" pitchFamily="34" charset="0"/>
            </a:endParaRPr>
          </a:p>
          <a:p>
            <a:pPr algn="r"/>
            <a:endParaRPr lang="en-GB" sz="1140" dirty="0">
              <a:latin typeface="Lato" panose="020F0502020204030203" pitchFamily="34" charset="0"/>
              <a:ea typeface="Lato" panose="020F0502020204030203" pitchFamily="34" charset="0"/>
              <a:cs typeface="Lato" panose="020F0502020204030203" pitchFamily="34" charset="0"/>
            </a:endParaRPr>
          </a:p>
          <a:p>
            <a:r>
              <a:rPr lang="en-GB" sz="1140" i="1" dirty="0">
                <a:latin typeface="Lato" panose="020F0502020204030203" pitchFamily="34" charset="0"/>
                <a:ea typeface="Lato" panose="020F0502020204030203" pitchFamily="34" charset="0"/>
                <a:cs typeface="Lato" panose="020F0502020204030203" pitchFamily="34" charset="0"/>
              </a:rPr>
              <a:t>If we leave it to the government, we’ll get something that’s no use to a man nor beast… so it has to be down to the people in the area to make the decisions.</a:t>
            </a:r>
          </a:p>
          <a:p>
            <a:pPr algn="r"/>
            <a:r>
              <a:rPr lang="en-GB" sz="1140" dirty="0">
                <a:latin typeface="Lato" panose="020F0502020204030203" pitchFamily="34" charset="0"/>
                <a:ea typeface="Lato" panose="020F0502020204030203" pitchFamily="34" charset="0"/>
                <a:cs typeface="Lato" panose="020F0502020204030203" pitchFamily="34" charset="0"/>
              </a:rPr>
              <a:t>Simon, Loyal National, Scunthorpe</a:t>
            </a:r>
          </a:p>
          <a:p>
            <a:pPr algn="r"/>
            <a:endParaRPr lang="en-GB" sz="1140"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85"/>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a:bodyPr>
          <a:lstStyle/>
          <a:p>
            <a:pPr marL="0" lvl="0" indent="0" algn="l" rtl="0">
              <a:lnSpc>
                <a:spcPct val="100000"/>
              </a:lnSpc>
              <a:spcBef>
                <a:spcPts val="0"/>
              </a:spcBef>
              <a:spcAft>
                <a:spcPts val="0"/>
              </a:spcAft>
              <a:buSzPts val="3111"/>
              <a:buNone/>
            </a:pPr>
            <a:r>
              <a:rPr lang="en" b="1">
                <a:latin typeface="Lato"/>
                <a:ea typeface="Lato"/>
                <a:cs typeface="Lato"/>
                <a:sym typeface="Lato"/>
              </a:rPr>
              <a:t>Key recommendations</a:t>
            </a:r>
            <a:endParaRPr b="1">
              <a:latin typeface="Lato"/>
              <a:ea typeface="Lato"/>
              <a:cs typeface="Lato"/>
              <a:sym typeface="Lato"/>
            </a:endParaRPr>
          </a:p>
        </p:txBody>
      </p:sp>
      <p:sp>
        <p:nvSpPr>
          <p:cNvPr id="534" name="Google Shape;534;p85"/>
          <p:cNvSpPr txBox="1">
            <a:spLocks noGrp="1"/>
          </p:cNvSpPr>
          <p:nvPr>
            <p:ph type="body" idx="1"/>
          </p:nvPr>
        </p:nvSpPr>
        <p:spPr>
          <a:xfrm>
            <a:off x="332495" y="972174"/>
            <a:ext cx="8478900" cy="3999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SzPts val="1800"/>
              <a:buFont typeface="Arial"/>
              <a:buChar char="•"/>
            </a:pPr>
            <a:r>
              <a:rPr lang="en-GB" sz="1100" b="1" dirty="0"/>
              <a:t>No-one-size-fits all: </a:t>
            </a:r>
            <a:r>
              <a:rPr lang="en-GB" sz="1100" dirty="0"/>
              <a:t>Our participants reached different conclusions of the ideal system of community benefits in all four focus groups. There is no one approach to community benefits that will work in all parts of the country – the operation of community benefits must be tailored to the local circumstances with meaningful community engagement to shape the form this takes.</a:t>
            </a:r>
          </a:p>
          <a:p>
            <a:pPr marL="171450" lvl="0" indent="-171450" algn="l" rtl="0">
              <a:lnSpc>
                <a:spcPct val="115000"/>
              </a:lnSpc>
              <a:spcBef>
                <a:spcPts val="0"/>
              </a:spcBef>
              <a:spcAft>
                <a:spcPts val="0"/>
              </a:spcAft>
              <a:buSzPts val="1800"/>
              <a:buFont typeface="Arial"/>
              <a:buChar char="•"/>
            </a:pPr>
            <a:r>
              <a:rPr lang="en-GB" sz="1100" b="1" dirty="0"/>
              <a:t>Early timing is key: T</a:t>
            </a:r>
            <a:r>
              <a:rPr lang="en-GB" sz="1100" dirty="0"/>
              <a:t>here was a common impression across all four groups that community benefits were just a bribe to quell opposition. Ensuring that community bribes are presented from the very start of the development process as being in conjunction with grid proposals rather than something that is seen to emerge only in response to and after local opposition, will be key for positioning them as compensation, not a bribe.</a:t>
            </a:r>
          </a:p>
          <a:p>
            <a:pPr marL="171450" lvl="0" indent="-171450" algn="l" rtl="0">
              <a:lnSpc>
                <a:spcPct val="115000"/>
              </a:lnSpc>
              <a:spcBef>
                <a:spcPts val="0"/>
              </a:spcBef>
              <a:spcAft>
                <a:spcPts val="0"/>
              </a:spcAft>
              <a:buSzPts val="1800"/>
              <a:buFont typeface="Arial"/>
              <a:buChar char="•"/>
            </a:pPr>
            <a:r>
              <a:rPr lang="en-GB" sz="1100" b="1" dirty="0"/>
              <a:t>Design the benefits in a way that mitigates against low trust: </a:t>
            </a:r>
            <a:r>
              <a:rPr lang="en-GB" sz="1100" dirty="0"/>
              <a:t>Our conversation revealed a significant lack of public trust in government and grid developers to actually deliver the community benefits they promised. Ensuring community benefit proposals are clear and specific and frontloaded to kick in as quickly as possible will be helpful for addressing this scepticism. There was also great scepticism over the ability of government, including at the local level, to understand local community needs and allocate the community benefits to the right schemes. Ensuring that the local community has a chance to feed into the precise schemes opted for will be important for overcoming this lack of trust.</a:t>
            </a:r>
          </a:p>
          <a:p>
            <a:pPr marL="171450" lvl="0" indent="-171450" algn="l" rtl="0">
              <a:lnSpc>
                <a:spcPct val="115000"/>
              </a:lnSpc>
              <a:spcBef>
                <a:spcPts val="0"/>
              </a:spcBef>
              <a:spcAft>
                <a:spcPts val="0"/>
              </a:spcAft>
              <a:buSzPts val="1800"/>
              <a:buFont typeface="Arial"/>
              <a:buChar char="•"/>
            </a:pPr>
            <a:r>
              <a:rPr lang="en-GB" sz="1100" b="1" dirty="0"/>
              <a:t>Fairness rather than mitigation the key: </a:t>
            </a:r>
            <a:r>
              <a:rPr lang="en-GB" sz="1100" dirty="0"/>
              <a:t>With the exception of our Boston group, there was little sense that community benefits must address the direct, environmental impact of grid infrastructure. Instead, a transactional and fairness based approach based on a belief that local communities are owed something good in return for being wronged was more dominant. Consequently, there isn’t </a:t>
            </a:r>
            <a:r>
              <a:rPr lang="en-GB" sz="1100" dirty="0" err="1"/>
              <a:t>neccesarily</a:t>
            </a:r>
            <a:r>
              <a:rPr lang="en-GB" sz="1100" dirty="0"/>
              <a:t> a need to ensure community benefits actually address the environmental problems created by the grid infrastructure development. Don’t be afraid of providing community benefits that provide local residents a good, like improved bus services, that has nothing to do with the impact of the infrastructure.</a:t>
            </a:r>
          </a:p>
        </p:txBody>
      </p:sp>
    </p:spTree>
    <p:extLst>
      <p:ext uri="{BB962C8B-B14F-4D97-AF65-F5344CB8AC3E}">
        <p14:creationId xmlns:p14="http://schemas.microsoft.com/office/powerpoint/2010/main" val="2814585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5"/>
          <p:cNvSpPr txBox="1">
            <a:spLocks noGrp="1"/>
          </p:cNvSpPr>
          <p:nvPr>
            <p:ph type="title"/>
          </p:nvPr>
        </p:nvSpPr>
        <p:spPr>
          <a:xfrm>
            <a:off x="1366050" y="2933800"/>
            <a:ext cx="6555600" cy="841800"/>
          </a:xfrm>
          <a:prstGeom prst="rect">
            <a:avLst/>
          </a:prstGeom>
          <a:solidFill>
            <a:srgbClr val="353B55"/>
          </a:solidFill>
          <a:ln>
            <a:noFill/>
          </a:ln>
        </p:spPr>
        <p:txBody>
          <a:bodyPr spcFirstLastPara="1" wrap="square" lIns="365750" tIns="182875" rIns="365750" bIns="182875" anchor="ctr" anchorCtr="0">
            <a:normAutofit fontScale="90000"/>
          </a:bodyPr>
          <a:lstStyle/>
          <a:p>
            <a:pPr marL="0" lvl="0" indent="0" algn="l" rtl="0">
              <a:lnSpc>
                <a:spcPct val="100000"/>
              </a:lnSpc>
              <a:spcBef>
                <a:spcPts val="0"/>
              </a:spcBef>
              <a:spcAft>
                <a:spcPts val="0"/>
              </a:spcAft>
              <a:buSzPct val="111111"/>
              <a:buNone/>
            </a:pPr>
            <a:r>
              <a:rPr lang="en" b="1" dirty="0">
                <a:latin typeface="Lato" panose="020F0502020204030203" pitchFamily="34" charset="0"/>
                <a:ea typeface="Lato" panose="020F0502020204030203" pitchFamily="34" charset="0"/>
                <a:cs typeface="Lato" panose="020F0502020204030203" pitchFamily="34" charset="0"/>
              </a:rPr>
              <a:t>Attitudes towards the consultation process</a:t>
            </a:r>
            <a:endParaRPr b="1"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3"/>
          <p:cNvSpPr txBox="1">
            <a:spLocks noGrp="1"/>
          </p:cNvSpPr>
          <p:nvPr>
            <p:ph type="title"/>
          </p:nvPr>
        </p:nvSpPr>
        <p:spPr>
          <a:xfrm>
            <a:off x="1366050" y="2933800"/>
            <a:ext cx="6555600" cy="841800"/>
          </a:xfrm>
          <a:prstGeom prst="rect">
            <a:avLst/>
          </a:prstGeom>
        </p:spPr>
        <p:txBody>
          <a:bodyPr spcFirstLastPara="1" wrap="square" lIns="365750" tIns="182875" rIns="365750" bIns="182875" anchor="ctr" anchorCtr="0">
            <a:normAutofit fontScale="90000"/>
          </a:bodyPr>
          <a:lstStyle/>
          <a:p>
            <a:pPr marL="0" lvl="0" indent="0" algn="l" rtl="0">
              <a:spcBef>
                <a:spcPts val="0"/>
              </a:spcBef>
              <a:spcAft>
                <a:spcPts val="0"/>
              </a:spcAft>
              <a:buNone/>
            </a:pPr>
            <a:r>
              <a:rPr lang="en" dirty="0"/>
              <a:t>Infrastructure as a key cause of concern over development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6"/>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a:bodyPr>
          <a:lstStyle/>
          <a:p>
            <a:pPr marL="0" lvl="0" indent="0" algn="l" rtl="0">
              <a:lnSpc>
                <a:spcPct val="100000"/>
              </a:lnSpc>
              <a:spcBef>
                <a:spcPts val="0"/>
              </a:spcBef>
              <a:spcAft>
                <a:spcPts val="0"/>
              </a:spcAft>
              <a:buSzPts val="2800"/>
              <a:buNone/>
            </a:pPr>
            <a:r>
              <a:rPr lang="en" b="1" dirty="0">
                <a:latin typeface="Lato" panose="020F0502020204030203" pitchFamily="34" charset="0"/>
                <a:ea typeface="Lato" panose="020F0502020204030203" pitchFamily="34" charset="0"/>
                <a:cs typeface="Lato" panose="020F0502020204030203" pitchFamily="34" charset="0"/>
              </a:rPr>
              <a:t>Apathy towards engaging with consultations</a:t>
            </a:r>
            <a:endParaRPr b="1" dirty="0">
              <a:latin typeface="Lato" panose="020F0502020204030203" pitchFamily="34" charset="0"/>
              <a:ea typeface="Lato" panose="020F0502020204030203" pitchFamily="34" charset="0"/>
              <a:cs typeface="Lato" panose="020F0502020204030203" pitchFamily="34" charset="0"/>
            </a:endParaRPr>
          </a:p>
        </p:txBody>
      </p:sp>
      <p:sp>
        <p:nvSpPr>
          <p:cNvPr id="258" name="Google Shape;258;p26"/>
          <p:cNvSpPr txBox="1">
            <a:spLocks noGrp="1"/>
          </p:cNvSpPr>
          <p:nvPr>
            <p:ph type="body" idx="1"/>
          </p:nvPr>
        </p:nvSpPr>
        <p:spPr>
          <a:xfrm>
            <a:off x="311700" y="1152475"/>
            <a:ext cx="42975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None/>
            </a:pPr>
            <a:r>
              <a:rPr lang="en" dirty="0">
                <a:latin typeface="Lato" panose="020F0502020204030203" pitchFamily="34" charset="0"/>
                <a:ea typeface="Lato" panose="020F0502020204030203" pitchFamily="34" charset="0"/>
                <a:cs typeface="Lato" panose="020F0502020204030203" pitchFamily="34" charset="0"/>
              </a:rPr>
              <a:t>Despite many of the participants having strong views on the pylon proposals, there was limited appetite among them to engage with the formal consultation.</a:t>
            </a:r>
            <a:endParaRPr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endParaRPr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r>
              <a:rPr lang="en" dirty="0">
                <a:latin typeface="Lato" panose="020F0502020204030203" pitchFamily="34" charset="0"/>
                <a:ea typeface="Lato" panose="020F0502020204030203" pitchFamily="34" charset="0"/>
                <a:cs typeface="Lato" panose="020F0502020204030203" pitchFamily="34" charset="0"/>
              </a:rPr>
              <a:t>Most of the participants hadn’t personally engaged with a consultation process before.</a:t>
            </a:r>
            <a:endParaRPr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endParaRPr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r>
              <a:rPr lang="en" dirty="0">
                <a:latin typeface="Lato" panose="020F0502020204030203" pitchFamily="34" charset="0"/>
                <a:ea typeface="Lato" panose="020F0502020204030203" pitchFamily="34" charset="0"/>
                <a:cs typeface="Lato" panose="020F0502020204030203" pitchFamily="34" charset="0"/>
              </a:rPr>
              <a:t>Despite this lack of personal participation, there was a strong sense that it was important for energy companies and local councils to consult local people.</a:t>
            </a:r>
            <a:endParaRPr dirty="0">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DC46C258-17DB-237D-05D0-20F9E355FCE7}"/>
              </a:ext>
            </a:extLst>
          </p:cNvPr>
          <p:cNvSpPr txBox="1"/>
          <p:nvPr/>
        </p:nvSpPr>
        <p:spPr>
          <a:xfrm>
            <a:off x="4791456" y="1152475"/>
            <a:ext cx="4040844" cy="2123658"/>
          </a:xfrm>
          <a:prstGeom prst="rect">
            <a:avLst/>
          </a:prstGeom>
          <a:noFill/>
        </p:spPr>
        <p:txBody>
          <a:bodyPr wrap="square" rtlCol="0">
            <a:spAutoFit/>
          </a:bodyPr>
          <a:lstStyle/>
          <a:p>
            <a:pPr algn="r"/>
            <a:endParaRPr lang="en-GB" sz="1200" i="1" dirty="0">
              <a:latin typeface="Lato" panose="020F0502020204030203" pitchFamily="34" charset="0"/>
              <a:ea typeface="Lato" panose="020F0502020204030203" pitchFamily="34" charset="0"/>
              <a:cs typeface="Lato" panose="020F0502020204030203" pitchFamily="34" charset="0"/>
            </a:endParaRPr>
          </a:p>
          <a:p>
            <a:r>
              <a:rPr lang="en-GB" sz="1200" i="1" dirty="0">
                <a:latin typeface="Lato" panose="020F0502020204030203" pitchFamily="34" charset="0"/>
                <a:ea typeface="Lato" panose="020F0502020204030203" pitchFamily="34" charset="0"/>
                <a:cs typeface="Lato" panose="020F0502020204030203" pitchFamily="34" charset="0"/>
              </a:rPr>
              <a:t>Yeah, it’s definitely important for them to consult, a hundred percent because if it's going through our area then local people should have their views brought into account whether it'll change it if or not, it's a different matter. But yeah, just out of politeness or just out of regard, you should be consulted</a:t>
            </a:r>
          </a:p>
          <a:p>
            <a:pPr algn="r"/>
            <a:r>
              <a:rPr lang="en-GB" sz="1200" dirty="0">
                <a:latin typeface="Lato" panose="020F0502020204030203" pitchFamily="34" charset="0"/>
                <a:ea typeface="Lato" panose="020F0502020204030203" pitchFamily="34" charset="0"/>
                <a:cs typeface="Lato" panose="020F0502020204030203" pitchFamily="34" charset="0"/>
              </a:rPr>
              <a:t>Josh, Disengaged Traditionalist, Boston [Has never engaged with a consultation]</a:t>
            </a:r>
          </a:p>
          <a:p>
            <a:pPr algn="r"/>
            <a:endParaRPr lang="en-GB" sz="1200" dirty="0">
              <a:latin typeface="Lato" panose="020F0502020204030203" pitchFamily="34" charset="0"/>
              <a:ea typeface="Lato" panose="020F0502020204030203" pitchFamily="34" charset="0"/>
              <a:cs typeface="Lato" panose="020F0502020204030203" pitchFamily="34" charset="0"/>
            </a:endParaRPr>
          </a:p>
          <a:p>
            <a:endParaRPr lang="en-GB" sz="1200"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7"/>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a:bodyPr>
          <a:lstStyle/>
          <a:p>
            <a:pPr marL="0" lvl="0" indent="0" algn="l" rtl="0">
              <a:lnSpc>
                <a:spcPct val="100000"/>
              </a:lnSpc>
              <a:spcBef>
                <a:spcPts val="0"/>
              </a:spcBef>
              <a:spcAft>
                <a:spcPts val="0"/>
              </a:spcAft>
              <a:buSzPts val="2800"/>
              <a:buNone/>
            </a:pPr>
            <a:r>
              <a:rPr lang="en" b="1" dirty="0">
                <a:latin typeface="Lato" panose="020F0502020204030203" pitchFamily="34" charset="0"/>
                <a:ea typeface="Lato" panose="020F0502020204030203" pitchFamily="34" charset="0"/>
                <a:cs typeface="Lato" panose="020F0502020204030203" pitchFamily="34" charset="0"/>
              </a:rPr>
              <a:t>Consultations seen as having no impact on outcomes</a:t>
            </a:r>
            <a:endParaRPr b="1" dirty="0">
              <a:latin typeface="Lato" panose="020F0502020204030203" pitchFamily="34" charset="0"/>
              <a:ea typeface="Lato" panose="020F0502020204030203" pitchFamily="34" charset="0"/>
              <a:cs typeface="Lato" panose="020F0502020204030203" pitchFamily="34" charset="0"/>
            </a:endParaRPr>
          </a:p>
        </p:txBody>
      </p:sp>
      <p:sp>
        <p:nvSpPr>
          <p:cNvPr id="264" name="Google Shape;264;p27"/>
          <p:cNvSpPr txBox="1">
            <a:spLocks noGrp="1"/>
          </p:cNvSpPr>
          <p:nvPr>
            <p:ph type="body" idx="1"/>
          </p:nvPr>
        </p:nvSpPr>
        <p:spPr>
          <a:xfrm>
            <a:off x="311700" y="1152474"/>
            <a:ext cx="3938700" cy="3846245"/>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None/>
            </a:pPr>
            <a:r>
              <a:rPr lang="en" sz="1400" dirty="0">
                <a:latin typeface="Lato" panose="020F0502020204030203" pitchFamily="34" charset="0"/>
                <a:ea typeface="Lato" panose="020F0502020204030203" pitchFamily="34" charset="0"/>
                <a:cs typeface="Lato" panose="020F0502020204030203" pitchFamily="34" charset="0"/>
              </a:rPr>
              <a:t>The key driver of this apathy towards consultations was a feeling that they were ‘PR’ and window-dressing exercises rather than genuine efforts to canvass and incorporate feedback into the design process.</a:t>
            </a:r>
            <a:endParaRPr sz="140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endParaRPr sz="140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r>
              <a:rPr lang="en" sz="1400" dirty="0">
                <a:latin typeface="Lato" panose="020F0502020204030203" pitchFamily="34" charset="0"/>
                <a:ea typeface="Lato" panose="020F0502020204030203" pitchFamily="34" charset="0"/>
                <a:cs typeface="Lato" panose="020F0502020204030203" pitchFamily="34" charset="0"/>
              </a:rPr>
              <a:t>Participants across our groups, but particularly in Scunthorpe and Boston, thought there was no point participating in them as the outcomes were pre-determined as government and energy companies would do what they had always wanted to do.</a:t>
            </a:r>
          </a:p>
          <a:p>
            <a:pPr marL="0" lvl="0" indent="0" algn="l" rtl="0">
              <a:lnSpc>
                <a:spcPct val="115000"/>
              </a:lnSpc>
              <a:spcBef>
                <a:spcPts val="0"/>
              </a:spcBef>
              <a:spcAft>
                <a:spcPts val="0"/>
              </a:spcAft>
              <a:buNone/>
            </a:pPr>
            <a:endParaRPr lang="en" sz="140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None/>
            </a:pPr>
            <a:r>
              <a:rPr lang="en" sz="1400" dirty="0">
                <a:latin typeface="Lato" panose="020F0502020204030203" pitchFamily="34" charset="0"/>
                <a:ea typeface="Lato" panose="020F0502020204030203" pitchFamily="34" charset="0"/>
                <a:cs typeface="Lato" panose="020F0502020204030203" pitchFamily="34" charset="0"/>
              </a:rPr>
              <a:t>Phrases like “tick box exercise” and “window dressing” were repeatedly used.</a:t>
            </a:r>
            <a:endParaRPr sz="1400" dirty="0">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C90A4B7D-76F1-A474-12D4-D26E6ACDDFA2}"/>
              </a:ext>
            </a:extLst>
          </p:cNvPr>
          <p:cNvSpPr txBox="1"/>
          <p:nvPr/>
        </p:nvSpPr>
        <p:spPr>
          <a:xfrm>
            <a:off x="4486656" y="1255776"/>
            <a:ext cx="4219116" cy="2123658"/>
          </a:xfrm>
          <a:prstGeom prst="rect">
            <a:avLst/>
          </a:prstGeom>
          <a:noFill/>
        </p:spPr>
        <p:txBody>
          <a:bodyPr wrap="square" rtlCol="0">
            <a:spAutoFit/>
          </a:bodyPr>
          <a:lstStyle/>
          <a:p>
            <a:r>
              <a:rPr lang="en-GB" sz="1200" i="1" dirty="0">
                <a:latin typeface="Lato" panose="020F0502020204030203" pitchFamily="34" charset="0"/>
                <a:ea typeface="Lato" panose="020F0502020204030203" pitchFamily="34" charset="0"/>
                <a:cs typeface="Lato" panose="020F0502020204030203" pitchFamily="34" charset="0"/>
              </a:rPr>
              <a:t>I've got to admit, I feel rather cynical about the process. If somebody has decided for whatever reason that they will benefit from the process, then it will go ahead regardless of any local objections... I always have the feeling that people at the bottom end will get steamrolled</a:t>
            </a:r>
          </a:p>
          <a:p>
            <a:pPr algn="r"/>
            <a:r>
              <a:rPr lang="en-GB" sz="1200" dirty="0">
                <a:latin typeface="Lato" panose="020F0502020204030203" pitchFamily="34" charset="0"/>
                <a:ea typeface="Lato" panose="020F0502020204030203" pitchFamily="34" charset="0"/>
                <a:cs typeface="Lato" panose="020F0502020204030203" pitchFamily="34" charset="0"/>
              </a:rPr>
              <a:t>Nigel, Loyal National, Scunthorpe</a:t>
            </a:r>
          </a:p>
          <a:p>
            <a:endParaRPr lang="en-GB" sz="1200" dirty="0">
              <a:latin typeface="Lato" panose="020F0502020204030203" pitchFamily="34" charset="0"/>
              <a:ea typeface="Lato" panose="020F0502020204030203" pitchFamily="34" charset="0"/>
              <a:cs typeface="Lato" panose="020F0502020204030203" pitchFamily="34" charset="0"/>
            </a:endParaRPr>
          </a:p>
          <a:p>
            <a:r>
              <a:rPr lang="en-GB" sz="1200" i="1" dirty="0">
                <a:latin typeface="Lato" panose="020F0502020204030203" pitchFamily="34" charset="0"/>
                <a:ea typeface="Lato" panose="020F0502020204030203" pitchFamily="34" charset="0"/>
                <a:cs typeface="Lato" panose="020F0502020204030203" pitchFamily="34" charset="0"/>
              </a:rPr>
              <a:t>It just feels like it’s just ticking the box. We’ve done a consultation, we’ve let the people have their say and we’re going to do what we want anyway</a:t>
            </a:r>
            <a:r>
              <a:rPr lang="en-GB" sz="1200" dirty="0">
                <a:latin typeface="Lato" panose="020F0502020204030203" pitchFamily="34" charset="0"/>
                <a:ea typeface="Lato" panose="020F0502020204030203" pitchFamily="34" charset="0"/>
                <a:cs typeface="Lato" panose="020F0502020204030203" pitchFamily="34" charset="0"/>
              </a:rPr>
              <a:t>.</a:t>
            </a:r>
          </a:p>
          <a:p>
            <a:pPr algn="r"/>
            <a:r>
              <a:rPr lang="en-GB" sz="1200" i="1" dirty="0">
                <a:latin typeface="Lato" panose="020F0502020204030203" pitchFamily="34" charset="0"/>
                <a:ea typeface="Lato" panose="020F0502020204030203" pitchFamily="34" charset="0"/>
                <a:cs typeface="Lato" panose="020F0502020204030203" pitchFamily="34" charset="0"/>
              </a:rPr>
              <a:t>Roy, Disengaged Traditionalist, Boston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Autofit/>
          </a:bodyPr>
          <a:lstStyle/>
          <a:p>
            <a:pPr marL="0" lvl="0" indent="0" algn="l" rtl="0">
              <a:lnSpc>
                <a:spcPct val="100000"/>
              </a:lnSpc>
              <a:spcBef>
                <a:spcPts val="0"/>
              </a:spcBef>
              <a:spcAft>
                <a:spcPts val="0"/>
              </a:spcAft>
              <a:buSzPct val="111111"/>
              <a:buNone/>
            </a:pPr>
            <a:r>
              <a:rPr lang="en" sz="2400" b="1">
                <a:latin typeface="Lato" panose="020F0502020204030203" pitchFamily="34" charset="0"/>
                <a:ea typeface="Lato" panose="020F0502020204030203" pitchFamily="34" charset="0"/>
                <a:cs typeface="Lato" panose="020F0502020204030203" pitchFamily="34" charset="0"/>
              </a:rPr>
              <a:t>Previous bad experiences driving reluctance to engage with formal consultation processes</a:t>
            </a:r>
            <a:endParaRPr sz="2400" b="1" dirty="0">
              <a:latin typeface="Lato" panose="020F0502020204030203" pitchFamily="34" charset="0"/>
              <a:ea typeface="Lato" panose="020F0502020204030203" pitchFamily="34" charset="0"/>
              <a:cs typeface="Lato" panose="020F0502020204030203" pitchFamily="34" charset="0"/>
            </a:endParaRPr>
          </a:p>
        </p:txBody>
      </p:sp>
      <p:sp>
        <p:nvSpPr>
          <p:cNvPr id="270" name="Google Shape;270;p28"/>
          <p:cNvSpPr txBox="1">
            <a:spLocks noGrp="1"/>
          </p:cNvSpPr>
          <p:nvPr>
            <p:ph type="body" idx="1"/>
          </p:nvPr>
        </p:nvSpPr>
        <p:spPr>
          <a:xfrm>
            <a:off x="311700" y="1067130"/>
            <a:ext cx="4260300" cy="3991026"/>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indent="0">
              <a:buNone/>
            </a:pPr>
            <a:r>
              <a:rPr lang="en" sz="1200" dirty="0">
                <a:latin typeface="Lato" panose="020F0502020204030203" pitchFamily="34" charset="0"/>
                <a:ea typeface="Lato" panose="020F0502020204030203" pitchFamily="34" charset="0"/>
                <a:cs typeface="Lato" panose="020F0502020204030203" pitchFamily="34" charset="0"/>
              </a:rPr>
              <a:t>Negative previous experiences of consultations have shaped this poor perception.</a:t>
            </a:r>
            <a:endParaRPr sz="1200" dirty="0">
              <a:latin typeface="Lato" panose="020F0502020204030203" pitchFamily="34" charset="0"/>
              <a:ea typeface="Lato" panose="020F0502020204030203" pitchFamily="34" charset="0"/>
              <a:cs typeface="Lato" panose="020F0502020204030203" pitchFamily="34" charset="0"/>
            </a:endParaRPr>
          </a:p>
          <a:p>
            <a:pPr marL="0" indent="0">
              <a:buNone/>
            </a:pPr>
            <a:r>
              <a:rPr lang="en" sz="1200" dirty="0">
                <a:latin typeface="Lato" panose="020F0502020204030203" pitchFamily="34" charset="0"/>
                <a:ea typeface="Lato" panose="020F0502020204030203" pitchFamily="34" charset="0"/>
                <a:cs typeface="Lato" panose="020F0502020204030203" pitchFamily="34" charset="0"/>
              </a:rPr>
              <a:t>Several of our participants spoke of submitting responses to past consultations and seeing no demonstrable changes to proposals because of it.</a:t>
            </a:r>
          </a:p>
          <a:p>
            <a:pPr marL="0" indent="0">
              <a:buNone/>
            </a:pPr>
            <a:r>
              <a:rPr lang="en" sz="1200" dirty="0">
                <a:latin typeface="Lato" panose="020F0502020204030203" pitchFamily="34" charset="0"/>
                <a:ea typeface="Lato" panose="020F0502020204030203" pitchFamily="34" charset="0"/>
                <a:cs typeface="Lato" panose="020F0502020204030203" pitchFamily="34" charset="0"/>
              </a:rPr>
              <a:t> </a:t>
            </a:r>
            <a:endParaRPr sz="1200" dirty="0">
              <a:latin typeface="Lato" panose="020F0502020204030203" pitchFamily="34" charset="0"/>
              <a:ea typeface="Lato" panose="020F0502020204030203" pitchFamily="34" charset="0"/>
              <a:cs typeface="Lato" panose="020F0502020204030203" pitchFamily="34" charset="0"/>
            </a:endParaRPr>
          </a:p>
          <a:p>
            <a:pPr marL="0" indent="0">
              <a:buNone/>
            </a:pPr>
            <a:r>
              <a:rPr lang="en" sz="1200" dirty="0">
                <a:latin typeface="Lato" panose="020F0502020204030203" pitchFamily="34" charset="0"/>
                <a:ea typeface="Lato" panose="020F0502020204030203" pitchFamily="34" charset="0"/>
                <a:cs typeface="Lato" panose="020F0502020204030203" pitchFamily="34" charset="0"/>
              </a:rPr>
              <a:t>More broadly, HS2 was cited as an example of the government proceeding with large infrastructure projects without listening to local points of opposition.</a:t>
            </a:r>
          </a:p>
          <a:p>
            <a:pPr marL="0" indent="0">
              <a:buNone/>
            </a:pPr>
            <a:endParaRPr sz="1200" dirty="0">
              <a:latin typeface="Lato" panose="020F0502020204030203" pitchFamily="34" charset="0"/>
              <a:ea typeface="Lato" panose="020F0502020204030203" pitchFamily="34" charset="0"/>
              <a:cs typeface="Lato" panose="020F0502020204030203" pitchFamily="34" charset="0"/>
            </a:endParaRPr>
          </a:p>
          <a:p>
            <a:pPr marL="0" indent="0">
              <a:buNone/>
            </a:pPr>
            <a:r>
              <a:rPr lang="en" sz="1200" dirty="0">
                <a:latin typeface="Lato" panose="020F0502020204030203" pitchFamily="34" charset="0"/>
                <a:ea typeface="Lato" panose="020F0502020204030203" pitchFamily="34" charset="0"/>
                <a:cs typeface="Lato" panose="020F0502020204030203" pitchFamily="34" charset="0"/>
              </a:rPr>
              <a:t>Across all four focus groups the participants only saw a consultation as valuable if the responses shaped the final outcome - putting little value on the sole act of holding a consultation. For example, one of the few positive consultation experiences referenced was in Waveney Valley where the Council listened to respondents and reduced car park charges.</a:t>
            </a:r>
            <a:endParaRPr sz="1200" dirty="0">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82EA8301-F1D6-5404-D3C2-4E81160DBA97}"/>
              </a:ext>
            </a:extLst>
          </p:cNvPr>
          <p:cNvSpPr txBox="1"/>
          <p:nvPr/>
        </p:nvSpPr>
        <p:spPr>
          <a:xfrm>
            <a:off x="4572000" y="1152555"/>
            <a:ext cx="4260300" cy="3046988"/>
          </a:xfrm>
          <a:prstGeom prst="rect">
            <a:avLst/>
          </a:prstGeom>
          <a:noFill/>
        </p:spPr>
        <p:txBody>
          <a:bodyPr wrap="square" rtlCol="0">
            <a:spAutoFit/>
          </a:bodyPr>
          <a:lstStyle/>
          <a:p>
            <a:r>
              <a:rPr lang="en-GB" sz="1200" i="1" dirty="0">
                <a:latin typeface="Lato" panose="020F0502020204030203" pitchFamily="34" charset="0"/>
                <a:ea typeface="Lato" panose="020F0502020204030203" pitchFamily="34" charset="0"/>
                <a:cs typeface="Lato" panose="020F0502020204030203" pitchFamily="34" charset="0"/>
              </a:rPr>
              <a:t>HS2 was consulted on at great length and where did they put the track exactly? Where they wanted to put it in the first place! They went through beautiful areas. They bought land by compulsory purchase order. So all the consultation, they might as well have saved their breath</a:t>
            </a:r>
          </a:p>
          <a:p>
            <a:pPr algn="r"/>
            <a:r>
              <a:rPr lang="en-GB" sz="1200" dirty="0">
                <a:latin typeface="Lato" panose="020F0502020204030203" pitchFamily="34" charset="0"/>
                <a:ea typeface="Lato" panose="020F0502020204030203" pitchFamily="34" charset="0"/>
                <a:cs typeface="Lato" panose="020F0502020204030203" pitchFamily="34" charset="0"/>
              </a:rPr>
              <a:t>Roy, Disengaged Traditionalist, Boston</a:t>
            </a:r>
          </a:p>
          <a:p>
            <a:pPr algn="r"/>
            <a:endParaRPr lang="en-GB" sz="1200" dirty="0">
              <a:latin typeface="Lato" panose="020F0502020204030203" pitchFamily="34" charset="0"/>
              <a:ea typeface="Lato" panose="020F0502020204030203" pitchFamily="34" charset="0"/>
              <a:cs typeface="Lato" panose="020F0502020204030203" pitchFamily="34" charset="0"/>
            </a:endParaRPr>
          </a:p>
          <a:p>
            <a:r>
              <a:rPr lang="en-GB" sz="1200" i="1" dirty="0">
                <a:latin typeface="Lato" panose="020F0502020204030203" pitchFamily="34" charset="0"/>
                <a:ea typeface="Lato" panose="020F0502020204030203" pitchFamily="34" charset="0"/>
                <a:cs typeface="Lato" panose="020F0502020204030203" pitchFamily="34" charset="0"/>
              </a:rPr>
              <a:t>With the meetings I’ve been to, it feels pointless sometimes to be fair. Quite a few people will voice the same opinion and it will still just go ahead anyway.</a:t>
            </a:r>
          </a:p>
          <a:p>
            <a:pPr algn="r"/>
            <a:r>
              <a:rPr lang="en-GB" sz="1200" dirty="0">
                <a:latin typeface="Lato" panose="020F0502020204030203" pitchFamily="34" charset="0"/>
                <a:ea typeface="Lato" panose="020F0502020204030203" pitchFamily="34" charset="0"/>
                <a:cs typeface="Lato" panose="020F0502020204030203" pitchFamily="34" charset="0"/>
              </a:rPr>
              <a:t>Donna, Backbone Conservative, Aberdeenshire</a:t>
            </a:r>
          </a:p>
          <a:p>
            <a:pPr algn="r"/>
            <a:endParaRPr lang="en-GB" sz="1200" dirty="0">
              <a:latin typeface="Lato" panose="020F0502020204030203" pitchFamily="34" charset="0"/>
              <a:ea typeface="Lato" panose="020F0502020204030203" pitchFamily="34" charset="0"/>
              <a:cs typeface="Lato" panose="020F0502020204030203" pitchFamily="34" charset="0"/>
            </a:endParaRPr>
          </a:p>
          <a:p>
            <a:r>
              <a:rPr lang="en-GB" sz="1200" i="1" dirty="0">
                <a:latin typeface="Lato" panose="020F0502020204030203" pitchFamily="34" charset="0"/>
                <a:ea typeface="Lato" panose="020F0502020204030203" pitchFamily="34" charset="0"/>
                <a:cs typeface="Lato" panose="020F0502020204030203" pitchFamily="34" charset="0"/>
              </a:rPr>
              <a:t>I think just things from the past that have happened that’s given me that impression that that’s all cut and dried before the consultation. I may be wrong, but that’s just how I feel.</a:t>
            </a:r>
          </a:p>
          <a:p>
            <a:pPr algn="r"/>
            <a:r>
              <a:rPr lang="en-GB" sz="1200" dirty="0">
                <a:latin typeface="Lato" panose="020F0502020204030203" pitchFamily="34" charset="0"/>
                <a:ea typeface="Lato" panose="020F0502020204030203" pitchFamily="34" charset="0"/>
                <a:cs typeface="Lato" panose="020F0502020204030203" pitchFamily="34" charset="0"/>
              </a:rPr>
              <a:t>Teresa, Established Liberal, Waveney Valley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7"/>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fontScale="90000"/>
          </a:bodyPr>
          <a:lstStyle/>
          <a:p>
            <a:pPr marL="0" lvl="0" indent="0" algn="l" rtl="0">
              <a:lnSpc>
                <a:spcPct val="100000"/>
              </a:lnSpc>
              <a:spcBef>
                <a:spcPts val="0"/>
              </a:spcBef>
              <a:spcAft>
                <a:spcPts val="0"/>
              </a:spcAft>
              <a:buSzPct val="111111"/>
              <a:buNone/>
            </a:pPr>
            <a:r>
              <a:rPr lang="en" b="1">
                <a:latin typeface="Lato"/>
                <a:ea typeface="Lato"/>
                <a:cs typeface="Lato"/>
                <a:sym typeface="Lato"/>
              </a:rPr>
              <a:t>Lack of awareness and understanding pose key challenges to consultation engagement</a:t>
            </a:r>
            <a:endParaRPr b="1">
              <a:latin typeface="Lato"/>
              <a:ea typeface="Lato"/>
              <a:cs typeface="Lato"/>
              <a:sym typeface="Lato"/>
            </a:endParaRPr>
          </a:p>
        </p:txBody>
      </p:sp>
      <p:sp>
        <p:nvSpPr>
          <p:cNvPr id="481" name="Google Shape;481;p77"/>
          <p:cNvSpPr txBox="1">
            <a:spLocks noGrp="1"/>
          </p:cNvSpPr>
          <p:nvPr>
            <p:ph type="body" idx="1"/>
          </p:nvPr>
        </p:nvSpPr>
        <p:spPr>
          <a:xfrm>
            <a:off x="406925" y="925524"/>
            <a:ext cx="3787200" cy="404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ts val="1946"/>
              <a:buNone/>
            </a:pPr>
            <a:r>
              <a:rPr lang="en" sz="1400" dirty="0"/>
              <a:t>Across our groups, many participants spoke of not knowing that consultation processes were taking place nor how they could participate in consultations.</a:t>
            </a:r>
            <a:endParaRPr dirty="0"/>
          </a:p>
          <a:p>
            <a:pPr marL="0" lvl="0" indent="0" algn="l" rtl="0">
              <a:lnSpc>
                <a:spcPct val="115000"/>
              </a:lnSpc>
              <a:spcBef>
                <a:spcPts val="0"/>
              </a:spcBef>
              <a:spcAft>
                <a:spcPts val="0"/>
              </a:spcAft>
              <a:buSzPts val="1946"/>
              <a:buNone/>
            </a:pPr>
            <a:endParaRPr sz="1400" dirty="0"/>
          </a:p>
          <a:p>
            <a:pPr marL="0" lvl="0" indent="0" algn="l" rtl="0">
              <a:lnSpc>
                <a:spcPct val="115000"/>
              </a:lnSpc>
              <a:spcBef>
                <a:spcPts val="0"/>
              </a:spcBef>
              <a:spcAft>
                <a:spcPts val="0"/>
              </a:spcAft>
              <a:buSzPts val="1946"/>
              <a:buNone/>
            </a:pPr>
            <a:r>
              <a:rPr lang="en" sz="1400" dirty="0"/>
              <a:t>Understanding of what constituted a consultation was also limited as several participants appeared to think it would only mean attending in-person meetings with surprise that it could also take the form of filling in questionnaires.</a:t>
            </a:r>
            <a:endParaRPr dirty="0"/>
          </a:p>
          <a:p>
            <a:pPr marL="0" lvl="0" indent="0" algn="l" rtl="0">
              <a:lnSpc>
                <a:spcPct val="115000"/>
              </a:lnSpc>
              <a:spcBef>
                <a:spcPts val="0"/>
              </a:spcBef>
              <a:spcAft>
                <a:spcPts val="0"/>
              </a:spcAft>
              <a:buSzPts val="1946"/>
              <a:buNone/>
            </a:pPr>
            <a:endParaRPr sz="1400" dirty="0"/>
          </a:p>
          <a:p>
            <a:pPr marL="0" lvl="0" indent="0" algn="l" rtl="0">
              <a:lnSpc>
                <a:spcPct val="115000"/>
              </a:lnSpc>
              <a:spcBef>
                <a:spcPts val="0"/>
              </a:spcBef>
              <a:spcAft>
                <a:spcPts val="0"/>
              </a:spcAft>
              <a:buSzPts val="1946"/>
              <a:buNone/>
            </a:pPr>
            <a:r>
              <a:rPr lang="en" sz="1400" dirty="0"/>
              <a:t>Among our anti-system Disengaged Traditionalists in Boston, limited awareness of consultations taking place fed into a perception that consultation organisers were being secretive and didn’t really want local residents to contribute.</a:t>
            </a:r>
            <a:endParaRPr sz="1400" dirty="0"/>
          </a:p>
        </p:txBody>
      </p:sp>
      <p:sp>
        <p:nvSpPr>
          <p:cNvPr id="482" name="Google Shape;482;p77"/>
          <p:cNvSpPr txBox="1"/>
          <p:nvPr/>
        </p:nvSpPr>
        <p:spPr>
          <a:xfrm>
            <a:off x="4340352" y="925524"/>
            <a:ext cx="4669500" cy="41004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 sz="1200" i="1" u="none" strike="noStrike" cap="none">
                <a:solidFill>
                  <a:schemeClr val="dk1"/>
                </a:solidFill>
                <a:latin typeface="Lato"/>
                <a:ea typeface="Lato"/>
                <a:cs typeface="Lato"/>
                <a:sym typeface="Lato"/>
              </a:rPr>
              <a:t>No, I’ve never engaged with a consultation process, they're not well publicised enough to know what's going on and where to go if you want to get the information</a:t>
            </a:r>
            <a:endParaRPr>
              <a:latin typeface="Lato"/>
              <a:ea typeface="Lato"/>
              <a:cs typeface="Lato"/>
              <a:sym typeface="Lato"/>
            </a:endParaRPr>
          </a:p>
          <a:p>
            <a:pPr marL="0" marR="0" lvl="0" indent="0" algn="r" rtl="0">
              <a:lnSpc>
                <a:spcPct val="115000"/>
              </a:lnSpc>
              <a:spcBef>
                <a:spcPts val="0"/>
              </a:spcBef>
              <a:spcAft>
                <a:spcPts val="0"/>
              </a:spcAft>
              <a:buNone/>
            </a:pPr>
            <a:r>
              <a:rPr lang="en" sz="1200" i="0" u="none" strike="noStrike" cap="none">
                <a:solidFill>
                  <a:schemeClr val="dk1"/>
                </a:solidFill>
                <a:latin typeface="Lato"/>
                <a:ea typeface="Lato"/>
                <a:cs typeface="Lato"/>
                <a:sym typeface="Lato"/>
              </a:rPr>
              <a:t>Josh, Disengaged Traditionalist, Boston</a:t>
            </a:r>
            <a:endParaRPr>
              <a:latin typeface="Lato"/>
              <a:ea typeface="Lato"/>
              <a:cs typeface="Lato"/>
              <a:sym typeface="Lato"/>
            </a:endParaRPr>
          </a:p>
          <a:p>
            <a:pPr marL="0" marR="0" lvl="0" indent="0" algn="l" rtl="0">
              <a:lnSpc>
                <a:spcPct val="115000"/>
              </a:lnSpc>
              <a:spcBef>
                <a:spcPts val="0"/>
              </a:spcBef>
              <a:spcAft>
                <a:spcPts val="0"/>
              </a:spcAft>
              <a:buNone/>
            </a:pPr>
            <a:endParaRPr sz="120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None/>
            </a:pPr>
            <a:r>
              <a:rPr lang="en" sz="1200" i="1" u="none" strike="noStrike" cap="none">
                <a:solidFill>
                  <a:schemeClr val="dk1"/>
                </a:solidFill>
                <a:latin typeface="Lato"/>
                <a:ea typeface="Lato"/>
                <a:cs typeface="Lato"/>
                <a:sym typeface="Lato"/>
              </a:rPr>
              <a:t>So why are they keeping it so quiet? And if they are, then perhaps this meeting really is important. If they're keeping it that quiet, then obviously they're expecting people to object.</a:t>
            </a:r>
            <a:endParaRPr>
              <a:latin typeface="Lato"/>
              <a:ea typeface="Lato"/>
              <a:cs typeface="Lato"/>
              <a:sym typeface="Lato"/>
            </a:endParaRPr>
          </a:p>
          <a:p>
            <a:pPr marL="0" marR="0" lvl="0" indent="0" algn="r" rtl="0">
              <a:lnSpc>
                <a:spcPct val="115000"/>
              </a:lnSpc>
              <a:spcBef>
                <a:spcPts val="0"/>
              </a:spcBef>
              <a:spcAft>
                <a:spcPts val="0"/>
              </a:spcAft>
              <a:buNone/>
            </a:pPr>
            <a:r>
              <a:rPr lang="en" sz="1200" i="0" u="none" strike="noStrike" cap="none">
                <a:solidFill>
                  <a:schemeClr val="dk1"/>
                </a:solidFill>
                <a:latin typeface="Lato"/>
                <a:ea typeface="Lato"/>
                <a:cs typeface="Lato"/>
                <a:sym typeface="Lato"/>
              </a:rPr>
              <a:t>Daniel S, Disengaged Traditionalist, Boston</a:t>
            </a:r>
            <a:endParaRPr>
              <a:latin typeface="Lato"/>
              <a:ea typeface="Lato"/>
              <a:cs typeface="Lato"/>
              <a:sym typeface="Lato"/>
            </a:endParaRPr>
          </a:p>
          <a:p>
            <a:pPr marL="0" marR="0" lvl="0" indent="0" algn="r" rtl="0">
              <a:lnSpc>
                <a:spcPct val="115000"/>
              </a:lnSpc>
              <a:spcBef>
                <a:spcPts val="0"/>
              </a:spcBef>
              <a:spcAft>
                <a:spcPts val="0"/>
              </a:spcAft>
              <a:buNone/>
            </a:pPr>
            <a:endParaRPr sz="120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None/>
            </a:pPr>
            <a:r>
              <a:rPr lang="en" sz="1200" i="1" u="none" strike="noStrike" cap="none">
                <a:solidFill>
                  <a:schemeClr val="dk1"/>
                </a:solidFill>
                <a:latin typeface="Lato"/>
                <a:ea typeface="Lato"/>
                <a:cs typeface="Lato"/>
                <a:sym typeface="Lato"/>
              </a:rPr>
              <a:t>If you're not on Facebook a lot or if you're not seeing it on TV in an advert or something like that, then you're not going to know to then be proactive to go and put your point across.</a:t>
            </a:r>
            <a:endParaRPr>
              <a:latin typeface="Lato"/>
              <a:ea typeface="Lato"/>
              <a:cs typeface="Lato"/>
              <a:sym typeface="Lato"/>
            </a:endParaRPr>
          </a:p>
          <a:p>
            <a:pPr marL="0" marR="0" lvl="0" indent="0" algn="r" rtl="0">
              <a:lnSpc>
                <a:spcPct val="115000"/>
              </a:lnSpc>
              <a:spcBef>
                <a:spcPts val="0"/>
              </a:spcBef>
              <a:spcAft>
                <a:spcPts val="0"/>
              </a:spcAft>
              <a:buNone/>
            </a:pPr>
            <a:r>
              <a:rPr lang="en" sz="1200" i="0" u="none" strike="noStrike" cap="none">
                <a:solidFill>
                  <a:schemeClr val="dk1"/>
                </a:solidFill>
                <a:latin typeface="Lato"/>
                <a:ea typeface="Lato"/>
                <a:cs typeface="Lato"/>
                <a:sym typeface="Lato"/>
              </a:rPr>
              <a:t>Lisa, Backbone Conservative, Aberdeenshire</a:t>
            </a:r>
            <a:endParaRPr>
              <a:latin typeface="Lato"/>
              <a:ea typeface="Lato"/>
              <a:cs typeface="Lato"/>
              <a:sym typeface="Lato"/>
            </a:endParaRPr>
          </a:p>
          <a:p>
            <a:pPr marL="0" marR="0" lvl="0" indent="0" algn="r" rtl="0">
              <a:lnSpc>
                <a:spcPct val="115000"/>
              </a:lnSpc>
              <a:spcBef>
                <a:spcPts val="0"/>
              </a:spcBef>
              <a:spcAft>
                <a:spcPts val="0"/>
              </a:spcAft>
              <a:buNone/>
            </a:pPr>
            <a:endParaRPr sz="120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None/>
            </a:pPr>
            <a:r>
              <a:rPr lang="en" sz="1200" i="1" u="none" strike="noStrike" cap="none">
                <a:solidFill>
                  <a:schemeClr val="dk1"/>
                </a:solidFill>
                <a:latin typeface="Lato"/>
                <a:ea typeface="Lato"/>
                <a:cs typeface="Lato"/>
                <a:sym typeface="Lato"/>
              </a:rPr>
              <a:t>I think an independent survey initially to find out what people’s thoughts are and then go on from there.</a:t>
            </a:r>
            <a:endParaRPr>
              <a:latin typeface="Lato"/>
              <a:ea typeface="Lato"/>
              <a:cs typeface="Lato"/>
              <a:sym typeface="Lato"/>
            </a:endParaRPr>
          </a:p>
          <a:p>
            <a:pPr marL="0" marR="0" lvl="0" indent="0" algn="r" rtl="0">
              <a:lnSpc>
                <a:spcPct val="115000"/>
              </a:lnSpc>
              <a:spcBef>
                <a:spcPts val="0"/>
              </a:spcBef>
              <a:spcAft>
                <a:spcPts val="0"/>
              </a:spcAft>
              <a:buNone/>
            </a:pPr>
            <a:r>
              <a:rPr lang="en" sz="1200" i="0" u="none" strike="noStrike" cap="none">
                <a:solidFill>
                  <a:schemeClr val="dk1"/>
                </a:solidFill>
                <a:latin typeface="Lato"/>
                <a:ea typeface="Lato"/>
                <a:cs typeface="Lato"/>
                <a:sym typeface="Lato"/>
              </a:rPr>
              <a:t>Sandra, Established Liberal, providing a suggestion of a consultation format</a:t>
            </a:r>
            <a:endParaRPr>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0"/>
          <p:cNvSpPr txBox="1">
            <a:spLocks noGrp="1"/>
          </p:cNvSpPr>
          <p:nvPr>
            <p:ph type="title"/>
          </p:nvPr>
        </p:nvSpPr>
        <p:spPr>
          <a:xfrm>
            <a:off x="1366050" y="2933800"/>
            <a:ext cx="6555600" cy="841800"/>
          </a:xfrm>
          <a:prstGeom prst="rect">
            <a:avLst/>
          </a:prstGeom>
          <a:solidFill>
            <a:srgbClr val="353B55"/>
          </a:solidFill>
          <a:ln>
            <a:noFill/>
          </a:ln>
        </p:spPr>
        <p:txBody>
          <a:bodyPr spcFirstLastPara="1" wrap="square" lIns="365750" tIns="182875" rIns="365750" bIns="182875" anchor="ctr" anchorCtr="0">
            <a:normAutofit fontScale="90000"/>
          </a:bodyPr>
          <a:lstStyle/>
          <a:p>
            <a:pPr marL="0" lvl="0" indent="0" algn="l" rtl="0">
              <a:lnSpc>
                <a:spcPct val="100000"/>
              </a:lnSpc>
              <a:spcBef>
                <a:spcPts val="0"/>
              </a:spcBef>
              <a:spcAft>
                <a:spcPts val="0"/>
              </a:spcAft>
              <a:buSzPct val="111111"/>
              <a:buNone/>
            </a:pPr>
            <a:r>
              <a:rPr lang="en" b="1" dirty="0">
                <a:latin typeface="Lato" panose="020F0502020204030203" pitchFamily="34" charset="0"/>
                <a:ea typeface="Lato" panose="020F0502020204030203" pitchFamily="34" charset="0"/>
                <a:cs typeface="Lato" panose="020F0502020204030203" pitchFamily="34" charset="0"/>
              </a:rPr>
              <a:t>Designing a consultation process that restores public trust</a:t>
            </a:r>
            <a:endParaRPr b="1"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00000"/>
              </a:lnSpc>
              <a:spcBef>
                <a:spcPts val="0"/>
              </a:spcBef>
              <a:spcAft>
                <a:spcPts val="0"/>
              </a:spcAft>
              <a:buSzPct val="111111"/>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C06E1903-F589-228E-11B3-B58B4C666780}"/>
            </a:ext>
          </a:extLst>
        </p:cNvPr>
        <p:cNvGrpSpPr/>
        <p:nvPr/>
      </p:nvGrpSpPr>
      <p:grpSpPr>
        <a:xfrm>
          <a:off x="0" y="0"/>
          <a:ext cx="0" cy="0"/>
          <a:chOff x="0" y="0"/>
          <a:chExt cx="0" cy="0"/>
        </a:xfrm>
      </p:grpSpPr>
      <p:sp>
        <p:nvSpPr>
          <p:cNvPr id="263" name="Google Shape;263;p27">
            <a:extLst>
              <a:ext uri="{FF2B5EF4-FFF2-40B4-BE49-F238E27FC236}">
                <a16:creationId xmlns:a16="http://schemas.microsoft.com/office/drawing/2014/main" id="{82A5766D-8335-869A-5F27-35A38D6E170E}"/>
              </a:ext>
            </a:extLst>
          </p:cNvPr>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fontScale="90000"/>
          </a:bodyPr>
          <a:lstStyle/>
          <a:p>
            <a:pPr marL="0" lvl="0" indent="0" algn="l" rtl="0">
              <a:lnSpc>
                <a:spcPct val="100000"/>
              </a:lnSpc>
              <a:spcBef>
                <a:spcPts val="0"/>
              </a:spcBef>
              <a:spcAft>
                <a:spcPts val="0"/>
              </a:spcAft>
              <a:buSzPts val="2800"/>
              <a:buNone/>
            </a:pPr>
            <a:r>
              <a:rPr lang="en" b="1" dirty="0">
                <a:latin typeface="Lato" panose="020F0502020204030203" pitchFamily="34" charset="0"/>
                <a:ea typeface="Lato" panose="020F0502020204030203" pitchFamily="34" charset="0"/>
                <a:cs typeface="Lato" panose="020F0502020204030203" pitchFamily="34" charset="0"/>
              </a:rPr>
              <a:t>K</a:t>
            </a:r>
            <a:r>
              <a:rPr lang="en-GB" b="1" dirty="0">
                <a:latin typeface="Lato" panose="020F0502020204030203" pitchFamily="34" charset="0"/>
                <a:ea typeface="Lato" panose="020F0502020204030203" pitchFamily="34" charset="0"/>
                <a:cs typeface="Lato" panose="020F0502020204030203" pitchFamily="34" charset="0"/>
              </a:rPr>
              <a:t>e</a:t>
            </a:r>
            <a:r>
              <a:rPr lang="en" b="1" dirty="0">
                <a:latin typeface="Lato" panose="020F0502020204030203" pitchFamily="34" charset="0"/>
                <a:ea typeface="Lato" panose="020F0502020204030203" pitchFamily="34" charset="0"/>
                <a:cs typeface="Lato" panose="020F0502020204030203" pitchFamily="34" charset="0"/>
              </a:rPr>
              <a:t>y considerations to restore public confidence in consultations</a:t>
            </a:r>
            <a:endParaRPr b="1" dirty="0">
              <a:latin typeface="Lato" panose="020F0502020204030203" pitchFamily="34" charset="0"/>
              <a:ea typeface="Lato" panose="020F0502020204030203" pitchFamily="34" charset="0"/>
              <a:cs typeface="Lato" panose="020F0502020204030203" pitchFamily="34" charset="0"/>
            </a:endParaRPr>
          </a:p>
        </p:txBody>
      </p:sp>
      <p:sp>
        <p:nvSpPr>
          <p:cNvPr id="264" name="Google Shape;264;p27">
            <a:extLst>
              <a:ext uri="{FF2B5EF4-FFF2-40B4-BE49-F238E27FC236}">
                <a16:creationId xmlns:a16="http://schemas.microsoft.com/office/drawing/2014/main" id="{C508D2EE-058E-33DB-A959-1DA5492DEE05}"/>
              </a:ext>
            </a:extLst>
          </p:cNvPr>
          <p:cNvSpPr txBox="1">
            <a:spLocks noGrp="1"/>
          </p:cNvSpPr>
          <p:nvPr>
            <p:ph type="body" idx="1"/>
          </p:nvPr>
        </p:nvSpPr>
        <p:spPr>
          <a:xfrm>
            <a:off x="311700" y="1152474"/>
            <a:ext cx="3938700" cy="3846245"/>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lnSpcReduction="10000"/>
          </a:bodyPr>
          <a:lstStyle/>
          <a:p>
            <a:pPr marL="342900" lvl="0" algn="l" rtl="0">
              <a:lnSpc>
                <a:spcPct val="115000"/>
              </a:lnSpc>
              <a:spcBef>
                <a:spcPts val="0"/>
              </a:spcBef>
              <a:spcAft>
                <a:spcPts val="0"/>
              </a:spcAft>
              <a:buFont typeface="+mj-lt"/>
              <a:buAutoNum type="arabicPeriod"/>
            </a:pPr>
            <a:r>
              <a:rPr lang="en-GB" sz="1400" dirty="0">
                <a:latin typeface="Lato" panose="020F0502020204030203" pitchFamily="34" charset="0"/>
                <a:ea typeface="Lato" panose="020F0502020204030203" pitchFamily="34" charset="0"/>
                <a:cs typeface="Lato" panose="020F0502020204030203" pitchFamily="34" charset="0"/>
              </a:rPr>
              <a:t>Consult on what you actually want to know – the public want consultations where their views are listened to and taken on board.</a:t>
            </a:r>
          </a:p>
          <a:p>
            <a:pPr marL="342900" lvl="0" algn="l" rtl="0">
              <a:lnSpc>
                <a:spcPct val="115000"/>
              </a:lnSpc>
              <a:spcBef>
                <a:spcPts val="0"/>
              </a:spcBef>
              <a:spcAft>
                <a:spcPts val="0"/>
              </a:spcAft>
              <a:buFont typeface="+mj-lt"/>
              <a:buAutoNum type="arabicPeriod"/>
            </a:pPr>
            <a:r>
              <a:rPr lang="en-GB" sz="1400" dirty="0">
                <a:latin typeface="Lato" panose="020F0502020204030203" pitchFamily="34" charset="0"/>
                <a:ea typeface="Lato" panose="020F0502020204030203" pitchFamily="34" charset="0"/>
                <a:cs typeface="Lato" panose="020F0502020204030203" pitchFamily="34" charset="0"/>
              </a:rPr>
              <a:t>Focus on leveraging local expertise – for example where should pylons be placed to avoid popular walking routes.</a:t>
            </a:r>
          </a:p>
          <a:p>
            <a:pPr marL="342900" lvl="0" algn="l" rtl="0">
              <a:lnSpc>
                <a:spcPct val="115000"/>
              </a:lnSpc>
              <a:spcBef>
                <a:spcPts val="0"/>
              </a:spcBef>
              <a:spcAft>
                <a:spcPts val="0"/>
              </a:spcAft>
              <a:buFont typeface="+mj-lt"/>
              <a:buAutoNum type="arabicPeriod"/>
            </a:pPr>
            <a:r>
              <a:rPr lang="en-GB" sz="1400" dirty="0">
                <a:latin typeface="Lato" panose="020F0502020204030203" pitchFamily="34" charset="0"/>
                <a:ea typeface="Lato" panose="020F0502020204030203" pitchFamily="34" charset="0"/>
                <a:cs typeface="Lato" panose="020F0502020204030203" pitchFamily="34" charset="0"/>
              </a:rPr>
              <a:t>Respond to responses – Explaining why decisionmakers have followed or deviated from consultees’ responses would help increase confidence that views are actually taken into account.</a:t>
            </a:r>
          </a:p>
          <a:p>
            <a:pPr marL="342900" lvl="0" algn="l" rtl="0">
              <a:lnSpc>
                <a:spcPct val="115000"/>
              </a:lnSpc>
              <a:spcBef>
                <a:spcPts val="0"/>
              </a:spcBef>
              <a:spcAft>
                <a:spcPts val="0"/>
              </a:spcAft>
              <a:buFont typeface="+mj-lt"/>
              <a:buAutoNum type="arabicPeriod"/>
            </a:pPr>
            <a:r>
              <a:rPr lang="en-GB" sz="1400" dirty="0">
                <a:latin typeface="Lato" panose="020F0502020204030203" pitchFamily="34" charset="0"/>
                <a:ea typeface="Lato" panose="020F0502020204030203" pitchFamily="34" charset="0"/>
                <a:cs typeface="Lato" panose="020F0502020204030203" pitchFamily="34" charset="0"/>
              </a:rPr>
              <a:t>Meet local people where they are – our participants had little knowledge of how to participate in a consultation but responded positively to the experience/idea of having surveys posted through their door.</a:t>
            </a:r>
            <a:endParaRPr sz="1400" dirty="0">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385011EE-59C1-CACC-3D5D-D9F400253BAB}"/>
              </a:ext>
            </a:extLst>
          </p:cNvPr>
          <p:cNvSpPr txBox="1"/>
          <p:nvPr/>
        </p:nvSpPr>
        <p:spPr>
          <a:xfrm>
            <a:off x="4415933" y="1759851"/>
            <a:ext cx="4504944" cy="2456057"/>
          </a:xfrm>
          <a:prstGeom prst="rect">
            <a:avLst/>
          </a:prstGeom>
          <a:noFill/>
        </p:spPr>
        <p:txBody>
          <a:bodyPr wrap="square" rtlCol="0">
            <a:spAutoFit/>
          </a:bodyPr>
          <a:lstStyle/>
          <a:p>
            <a:r>
              <a:rPr lang="en-GB" sz="1200" i="1" dirty="0">
                <a:latin typeface="Lato" panose="020F0502020204030203" pitchFamily="34" charset="0"/>
                <a:ea typeface="Lato" panose="020F0502020204030203" pitchFamily="34" charset="0"/>
                <a:cs typeface="Lato" panose="020F0502020204030203" pitchFamily="34" charset="0"/>
              </a:rPr>
              <a:t>If they actually went away, listened to what we said about where we thought they would go and then come back with a possibility of two or three different choices of areas to move them to. So as at least then we know they're listening.</a:t>
            </a:r>
          </a:p>
          <a:p>
            <a:pPr algn="r"/>
            <a:r>
              <a:rPr lang="en-GB" sz="1200" dirty="0">
                <a:latin typeface="Lato" panose="020F0502020204030203" pitchFamily="34" charset="0"/>
                <a:ea typeface="Lato" panose="020F0502020204030203" pitchFamily="34" charset="0"/>
                <a:cs typeface="Lato" panose="020F0502020204030203" pitchFamily="34" charset="0"/>
              </a:rPr>
              <a:t>Kylie, Disengaged Traditionalist in Boston outlining what would improve her confidence in consultations</a:t>
            </a:r>
          </a:p>
          <a:p>
            <a:endParaRPr lang="en-GB" sz="1200" dirty="0">
              <a:latin typeface="Lato" panose="020F0502020204030203" pitchFamily="34" charset="0"/>
              <a:ea typeface="Lato" panose="020F0502020204030203" pitchFamily="34" charset="0"/>
              <a:cs typeface="Lato" panose="020F0502020204030203" pitchFamily="34" charset="0"/>
            </a:endParaRPr>
          </a:p>
          <a:p>
            <a:pPr>
              <a:lnSpc>
                <a:spcPct val="95000"/>
              </a:lnSpc>
              <a:buClr>
                <a:schemeClr val="dk1"/>
              </a:buClr>
              <a:buSzPts val="1800"/>
            </a:pPr>
            <a:r>
              <a:rPr lang="en-GB" sz="12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There might be something somebody local knows that there's been overlooked as part of the process that might have an impact that makes them rethink whatever the plans are</a:t>
            </a:r>
          </a:p>
          <a:p>
            <a:pPr algn="r">
              <a:lnSpc>
                <a:spcPct val="95000"/>
              </a:lnSpc>
              <a:buClr>
                <a:schemeClr val="dk1"/>
              </a:buClr>
              <a:buSzPts val="1800"/>
            </a:pPr>
            <a:r>
              <a:rPr lang="en-GB" sz="1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Steve, Loyal National, Scunthorpe</a:t>
            </a:r>
          </a:p>
          <a:p>
            <a:endParaRPr lang="en-GB" sz="1200" i="1" dirty="0">
              <a:latin typeface="Lato" panose="020F0502020204030203" pitchFamily="34" charset="0"/>
              <a:ea typeface="Lato" panose="020F0502020204030203" pitchFamily="34" charset="0"/>
              <a:cs typeface="Lato" panose="020F0502020204030203" pitchFamily="34" charset="0"/>
            </a:endParaRPr>
          </a:p>
          <a:p>
            <a:pPr algn="r"/>
            <a:endParaRPr lang="en-GB"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91062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9"/>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a:bodyPr>
          <a:lstStyle/>
          <a:p>
            <a:pPr marL="0" lvl="0" indent="0" algn="l" rtl="0">
              <a:lnSpc>
                <a:spcPct val="100000"/>
              </a:lnSpc>
              <a:spcBef>
                <a:spcPts val="0"/>
              </a:spcBef>
              <a:spcAft>
                <a:spcPts val="0"/>
              </a:spcAft>
              <a:buSzPts val="2800"/>
              <a:buNone/>
            </a:pPr>
            <a:r>
              <a:rPr lang="en" b="1">
                <a:latin typeface="Lato"/>
                <a:ea typeface="Lato"/>
                <a:cs typeface="Lato"/>
                <a:sym typeface="Lato"/>
              </a:rPr>
              <a:t>Consult on what you actually want to know</a:t>
            </a:r>
            <a:endParaRPr b="1">
              <a:latin typeface="Lato"/>
              <a:ea typeface="Lato"/>
              <a:cs typeface="Lato"/>
              <a:sym typeface="Lato"/>
            </a:endParaRPr>
          </a:p>
        </p:txBody>
      </p:sp>
      <p:sp>
        <p:nvSpPr>
          <p:cNvPr id="493" name="Google Shape;493;p79"/>
          <p:cNvSpPr txBox="1">
            <a:spLocks noGrp="1"/>
          </p:cNvSpPr>
          <p:nvPr>
            <p:ph type="body" idx="1"/>
          </p:nvPr>
        </p:nvSpPr>
        <p:spPr>
          <a:xfrm>
            <a:off x="311701" y="1152474"/>
            <a:ext cx="3948000" cy="3597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51260"/>
              <a:buNone/>
            </a:pPr>
            <a:r>
              <a:rPr lang="en" sz="1400" dirty="0"/>
              <a:t>Don’t consult on topics for which you have no intention of incorporating respondents’ views into the final decision.</a:t>
            </a:r>
            <a:endParaRPr dirty="0"/>
          </a:p>
          <a:p>
            <a:pPr marL="0" lvl="0" indent="0" algn="l" rtl="0">
              <a:lnSpc>
                <a:spcPct val="115000"/>
              </a:lnSpc>
              <a:spcBef>
                <a:spcPts val="0"/>
              </a:spcBef>
              <a:spcAft>
                <a:spcPts val="0"/>
              </a:spcAft>
              <a:buSzPct val="151260"/>
              <a:buNone/>
            </a:pPr>
            <a:endParaRPr sz="1400" dirty="0"/>
          </a:p>
          <a:p>
            <a:pPr marL="0" lvl="0" indent="0" algn="l" rtl="0">
              <a:lnSpc>
                <a:spcPct val="115000"/>
              </a:lnSpc>
              <a:spcBef>
                <a:spcPts val="0"/>
              </a:spcBef>
              <a:spcAft>
                <a:spcPts val="0"/>
              </a:spcAft>
              <a:buSzPct val="151260"/>
              <a:buNone/>
            </a:pPr>
            <a:r>
              <a:rPr lang="en" sz="1400" dirty="0"/>
              <a:t>Britons want consultations to take their feedback onboard, providing them a platform to air their views and then doing nothing to incorporate their views into your decision making process will do little to restore public trust and could even worsen it by creating a perception that those in power are actively ignoring local responses.</a:t>
            </a:r>
            <a:endParaRPr dirty="0"/>
          </a:p>
          <a:p>
            <a:pPr marL="0" lvl="0" indent="0" algn="l" rtl="0">
              <a:lnSpc>
                <a:spcPct val="115000"/>
              </a:lnSpc>
              <a:spcBef>
                <a:spcPts val="0"/>
              </a:spcBef>
              <a:spcAft>
                <a:spcPts val="0"/>
              </a:spcAft>
              <a:buSzPct val="151260"/>
              <a:buNone/>
            </a:pPr>
            <a:endParaRPr sz="1400" dirty="0"/>
          </a:p>
          <a:p>
            <a:pPr marL="0" lvl="0" indent="0" algn="l" rtl="0">
              <a:lnSpc>
                <a:spcPct val="115000"/>
              </a:lnSpc>
              <a:spcBef>
                <a:spcPts val="0"/>
              </a:spcBef>
              <a:spcAft>
                <a:spcPts val="0"/>
              </a:spcAft>
              <a:buSzPct val="151260"/>
              <a:buNone/>
            </a:pPr>
            <a:r>
              <a:rPr lang="en" sz="1400" dirty="0"/>
              <a:t>Ask residents only questions where you genuinely want to hear their views and act on them, don’t ask them questions for the sake of it.</a:t>
            </a:r>
            <a:endParaRPr dirty="0"/>
          </a:p>
          <a:p>
            <a:pPr marL="0" lvl="0" indent="0" algn="l" rtl="0">
              <a:lnSpc>
                <a:spcPct val="115000"/>
              </a:lnSpc>
              <a:spcBef>
                <a:spcPts val="0"/>
              </a:spcBef>
              <a:spcAft>
                <a:spcPts val="0"/>
              </a:spcAft>
              <a:buSzPct val="151260"/>
              <a:buNone/>
            </a:pPr>
            <a:endParaRPr sz="1400" dirty="0"/>
          </a:p>
          <a:p>
            <a:pPr marL="0" lvl="0" indent="0" algn="l" rtl="0">
              <a:lnSpc>
                <a:spcPct val="115000"/>
              </a:lnSpc>
              <a:spcBef>
                <a:spcPts val="0"/>
              </a:spcBef>
              <a:spcAft>
                <a:spcPts val="0"/>
              </a:spcAft>
              <a:buSzPct val="151260"/>
              <a:buNone/>
            </a:pPr>
            <a:r>
              <a:rPr lang="en" sz="1400" dirty="0"/>
              <a:t>Residents want to be listened to, not just heard.</a:t>
            </a:r>
            <a:endParaRPr sz="1400" dirty="0"/>
          </a:p>
        </p:txBody>
      </p:sp>
      <p:sp>
        <p:nvSpPr>
          <p:cNvPr id="494" name="Google Shape;494;p79"/>
          <p:cNvSpPr txBox="1"/>
          <p:nvPr/>
        </p:nvSpPr>
        <p:spPr>
          <a:xfrm>
            <a:off x="4393580" y="1037801"/>
            <a:ext cx="4575600" cy="374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50" i="1" u="none" strike="noStrike" cap="none">
                <a:solidFill>
                  <a:srgbClr val="000000"/>
                </a:solidFill>
                <a:latin typeface="Lato"/>
                <a:ea typeface="Lato"/>
                <a:cs typeface="Lato"/>
                <a:sym typeface="Lato"/>
              </a:rPr>
              <a:t>If they actually went away, listened to what we said about where we thought they would go and then come back with a possibility of two or three different choices of areas to move them to. So as at least then we know they're listening.</a:t>
            </a:r>
            <a:endParaRPr>
              <a:latin typeface="Lato"/>
              <a:ea typeface="Lato"/>
              <a:cs typeface="Lato"/>
              <a:sym typeface="Lato"/>
            </a:endParaRPr>
          </a:p>
          <a:p>
            <a:pPr marL="0" marR="0" lvl="0" indent="0" algn="r" rtl="0">
              <a:lnSpc>
                <a:spcPct val="100000"/>
              </a:lnSpc>
              <a:spcBef>
                <a:spcPts val="0"/>
              </a:spcBef>
              <a:spcAft>
                <a:spcPts val="0"/>
              </a:spcAft>
              <a:buNone/>
            </a:pPr>
            <a:r>
              <a:rPr lang="en" sz="1250" i="0" u="none" strike="noStrike" cap="none">
                <a:solidFill>
                  <a:srgbClr val="000000"/>
                </a:solidFill>
                <a:latin typeface="Lato"/>
                <a:ea typeface="Lato"/>
                <a:cs typeface="Lato"/>
                <a:sym typeface="Lato"/>
              </a:rPr>
              <a:t>Kylie, Disengaged Traditionalist in Boston outlining what would improve her confidence in consultations</a:t>
            </a:r>
            <a:endParaRPr>
              <a:latin typeface="Lato"/>
              <a:ea typeface="Lato"/>
              <a:cs typeface="Lato"/>
              <a:sym typeface="Lato"/>
            </a:endParaRPr>
          </a:p>
          <a:p>
            <a:pPr marL="0" marR="0" lvl="0" indent="0" algn="r" rtl="0">
              <a:lnSpc>
                <a:spcPct val="100000"/>
              </a:lnSpc>
              <a:spcBef>
                <a:spcPts val="0"/>
              </a:spcBef>
              <a:spcAft>
                <a:spcPts val="0"/>
              </a:spcAft>
              <a:buNone/>
            </a:pPr>
            <a:endParaRPr sz="125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 sz="1250" i="1" u="none" strike="noStrike" cap="none">
                <a:solidFill>
                  <a:srgbClr val="000000"/>
                </a:solidFill>
                <a:latin typeface="Lato"/>
                <a:ea typeface="Lato"/>
                <a:cs typeface="Lato"/>
                <a:sym typeface="Lato"/>
              </a:rPr>
              <a:t>I think what they could do as well is try and build some confidence in the process itself by giving some examples of where objections have been listened to and heard.</a:t>
            </a:r>
            <a:endParaRPr>
              <a:latin typeface="Lato"/>
              <a:ea typeface="Lato"/>
              <a:cs typeface="Lato"/>
              <a:sym typeface="Lato"/>
            </a:endParaRPr>
          </a:p>
          <a:p>
            <a:pPr marL="0" marR="0" lvl="0" indent="0" algn="r" rtl="0">
              <a:lnSpc>
                <a:spcPct val="100000"/>
              </a:lnSpc>
              <a:spcBef>
                <a:spcPts val="0"/>
              </a:spcBef>
              <a:spcAft>
                <a:spcPts val="0"/>
              </a:spcAft>
              <a:buNone/>
            </a:pPr>
            <a:r>
              <a:rPr lang="en" sz="1250" i="0" u="none" strike="noStrike" cap="none">
                <a:solidFill>
                  <a:srgbClr val="000000"/>
                </a:solidFill>
                <a:latin typeface="Lato"/>
                <a:ea typeface="Lato"/>
                <a:cs typeface="Lato"/>
                <a:sym typeface="Lato"/>
              </a:rPr>
              <a:t>Steve, Loyal National, Scunthorpe </a:t>
            </a:r>
            <a:endParaRPr sz="125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125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 sz="1250" i="1" u="none" strike="noStrike" cap="none">
                <a:solidFill>
                  <a:srgbClr val="000000"/>
                </a:solidFill>
                <a:latin typeface="Lato"/>
                <a:ea typeface="Lato"/>
                <a:cs typeface="Lato"/>
                <a:sym typeface="Lato"/>
              </a:rPr>
              <a:t>You think, well, they're saying to people, yes, come with this with your questions, do that And they'd answer them. You can't say: come to us and go to these meetings and things and then don't do anything. Don't listen. That's where I think people get this look of them thinking: they're not even listening to us. That's what people are doing because they don't trust them.</a:t>
            </a:r>
            <a:endParaRPr>
              <a:latin typeface="Lato"/>
              <a:ea typeface="Lato"/>
              <a:cs typeface="Lato"/>
              <a:sym typeface="Lato"/>
            </a:endParaRPr>
          </a:p>
          <a:p>
            <a:pPr marL="0" marR="0" lvl="0" indent="0" algn="r" rtl="0">
              <a:lnSpc>
                <a:spcPct val="100000"/>
              </a:lnSpc>
              <a:spcBef>
                <a:spcPts val="0"/>
              </a:spcBef>
              <a:spcAft>
                <a:spcPts val="0"/>
              </a:spcAft>
              <a:buNone/>
            </a:pPr>
            <a:r>
              <a:rPr lang="en" sz="1250" i="0" u="none" strike="noStrike" cap="none">
                <a:solidFill>
                  <a:srgbClr val="000000"/>
                </a:solidFill>
                <a:latin typeface="Lato"/>
                <a:ea typeface="Lato"/>
                <a:cs typeface="Lato"/>
                <a:sym typeface="Lato"/>
              </a:rPr>
              <a:t>Lisa, Backbone Conservative, Aberdeenshire</a:t>
            </a:r>
            <a:endParaRPr sz="1250" i="0" u="none" strike="noStrike" cap="none">
              <a:solidFill>
                <a:srgbClr val="000000"/>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80"/>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a:bodyPr>
          <a:lstStyle/>
          <a:p>
            <a:pPr marL="0" lvl="0" indent="0" algn="l" rtl="0">
              <a:lnSpc>
                <a:spcPct val="100000"/>
              </a:lnSpc>
              <a:spcBef>
                <a:spcPts val="0"/>
              </a:spcBef>
              <a:spcAft>
                <a:spcPts val="0"/>
              </a:spcAft>
              <a:buSzPts val="2800"/>
              <a:buNone/>
            </a:pPr>
            <a:r>
              <a:rPr lang="en" b="1">
                <a:latin typeface="Lato"/>
                <a:ea typeface="Lato"/>
                <a:cs typeface="Lato"/>
                <a:sym typeface="Lato"/>
              </a:rPr>
              <a:t>Focus on leveraging local expertise</a:t>
            </a:r>
            <a:endParaRPr b="1">
              <a:latin typeface="Lato"/>
              <a:ea typeface="Lato"/>
              <a:cs typeface="Lato"/>
              <a:sym typeface="Lato"/>
            </a:endParaRPr>
          </a:p>
        </p:txBody>
      </p:sp>
      <p:sp>
        <p:nvSpPr>
          <p:cNvPr id="500" name="Google Shape;500;p80"/>
          <p:cNvSpPr txBox="1">
            <a:spLocks noGrp="1"/>
          </p:cNvSpPr>
          <p:nvPr>
            <p:ph type="body" idx="1"/>
          </p:nvPr>
        </p:nvSpPr>
        <p:spPr>
          <a:xfrm>
            <a:off x="311699" y="976988"/>
            <a:ext cx="4672800" cy="3951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000" dirty="0"/>
              <a:t>Though they were nearly all in opposition to the pylon plans for their local areas, all our participants demonstrated more nuanced views than many decisionmakers give them credit for.</a:t>
            </a:r>
            <a:endParaRPr dirty="0"/>
          </a:p>
          <a:p>
            <a:pPr marL="0" lvl="0" indent="0" algn="l" rtl="0">
              <a:lnSpc>
                <a:spcPct val="115000"/>
              </a:lnSpc>
              <a:spcBef>
                <a:spcPts val="0"/>
              </a:spcBef>
              <a:spcAft>
                <a:spcPts val="0"/>
              </a:spcAft>
              <a:buSzPts val="1800"/>
              <a:buNone/>
            </a:pPr>
            <a:endParaRPr sz="1000" dirty="0"/>
          </a:p>
          <a:p>
            <a:pPr marL="0" lvl="0" indent="0" algn="l" rtl="0">
              <a:lnSpc>
                <a:spcPct val="115000"/>
              </a:lnSpc>
              <a:spcBef>
                <a:spcPts val="0"/>
              </a:spcBef>
              <a:spcAft>
                <a:spcPts val="0"/>
              </a:spcAft>
              <a:buSzPts val="1800"/>
              <a:buNone/>
            </a:pPr>
            <a:r>
              <a:rPr lang="en" sz="1000" dirty="0"/>
              <a:t>They understand that this infrastructure is nationally important and so their local opposition is unlikely to halt its construction and they recognise they lack the expertise to accurately evaluate the overall costs and benefits.</a:t>
            </a:r>
            <a:endParaRPr dirty="0"/>
          </a:p>
          <a:p>
            <a:pPr marL="0" lvl="0" indent="0" algn="l" rtl="0">
              <a:lnSpc>
                <a:spcPct val="115000"/>
              </a:lnSpc>
              <a:spcBef>
                <a:spcPts val="0"/>
              </a:spcBef>
              <a:spcAft>
                <a:spcPts val="0"/>
              </a:spcAft>
              <a:buSzPts val="1800"/>
              <a:buNone/>
            </a:pPr>
            <a:endParaRPr sz="1000" dirty="0"/>
          </a:p>
          <a:p>
            <a:pPr marL="0" lvl="0" indent="0" algn="l" rtl="0">
              <a:lnSpc>
                <a:spcPct val="115000"/>
              </a:lnSpc>
              <a:spcBef>
                <a:spcPts val="0"/>
              </a:spcBef>
              <a:spcAft>
                <a:spcPts val="0"/>
              </a:spcAft>
              <a:buSzPts val="1800"/>
              <a:buNone/>
            </a:pPr>
            <a:r>
              <a:rPr lang="en" sz="1000" dirty="0"/>
              <a:t>However, they strongly believe they have important local expertise that should be taken on board to ensure the construction of the infrastructure minimises local damage.</a:t>
            </a:r>
            <a:endParaRPr dirty="0"/>
          </a:p>
          <a:p>
            <a:pPr marL="0" lvl="0" indent="0" algn="l" rtl="0">
              <a:lnSpc>
                <a:spcPct val="115000"/>
              </a:lnSpc>
              <a:spcBef>
                <a:spcPts val="0"/>
              </a:spcBef>
              <a:spcAft>
                <a:spcPts val="0"/>
              </a:spcAft>
              <a:buSzPts val="1800"/>
              <a:buNone/>
            </a:pPr>
            <a:endParaRPr sz="1000" dirty="0"/>
          </a:p>
          <a:p>
            <a:pPr marL="0" lvl="0" indent="0" algn="l" rtl="0">
              <a:lnSpc>
                <a:spcPct val="115000"/>
              </a:lnSpc>
              <a:spcBef>
                <a:spcPts val="0"/>
              </a:spcBef>
              <a:spcAft>
                <a:spcPts val="0"/>
              </a:spcAft>
              <a:buSzPts val="1800"/>
              <a:buNone/>
            </a:pPr>
            <a:r>
              <a:rPr lang="en" sz="1000" dirty="0"/>
              <a:t>Our participants responded positively to the idea of a more narrow consultation that focused on this local expertise as it would give them greater confidence that their responses would be genuinely listened to and acted upon.</a:t>
            </a:r>
            <a:endParaRPr dirty="0"/>
          </a:p>
          <a:p>
            <a:pPr marL="0" lvl="0" indent="0" algn="l" rtl="0">
              <a:lnSpc>
                <a:spcPct val="115000"/>
              </a:lnSpc>
              <a:spcBef>
                <a:spcPts val="0"/>
              </a:spcBef>
              <a:spcAft>
                <a:spcPts val="0"/>
              </a:spcAft>
              <a:buSzPts val="1800"/>
              <a:buNone/>
            </a:pPr>
            <a:endParaRPr sz="1000" dirty="0"/>
          </a:p>
          <a:p>
            <a:pPr marL="0" lvl="0" indent="0" algn="l" rtl="0">
              <a:lnSpc>
                <a:spcPct val="115000"/>
              </a:lnSpc>
              <a:spcBef>
                <a:spcPts val="0"/>
              </a:spcBef>
              <a:spcAft>
                <a:spcPts val="0"/>
              </a:spcAft>
              <a:buSzPts val="1800"/>
              <a:buNone/>
            </a:pPr>
            <a:r>
              <a:rPr lang="en" sz="1000" dirty="0"/>
              <a:t>For example, consultations should have a greater focus on questions asking where specifically should pylons be situated to avoid local walking routes than questions asking whether the pylons should be built at all – unless decision makers are really willing to act on responses to the latter.</a:t>
            </a:r>
            <a:endParaRPr sz="1000" dirty="0"/>
          </a:p>
        </p:txBody>
      </p:sp>
      <p:sp>
        <p:nvSpPr>
          <p:cNvPr id="501" name="Google Shape;501;p80"/>
          <p:cNvSpPr txBox="1"/>
          <p:nvPr/>
        </p:nvSpPr>
        <p:spPr>
          <a:xfrm>
            <a:off x="5084955" y="976988"/>
            <a:ext cx="3747300" cy="3630900"/>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None/>
            </a:pPr>
            <a:r>
              <a:rPr lang="en" sz="1100" i="1" u="none" strike="noStrike" cap="none">
                <a:solidFill>
                  <a:schemeClr val="dk1"/>
                </a:solidFill>
                <a:latin typeface="Lato"/>
                <a:ea typeface="Lato"/>
                <a:cs typeface="Lato"/>
                <a:sym typeface="Lato"/>
              </a:rPr>
              <a:t>I don't class myself as a nimby. I am aware that we need infrastructure in the country to run day-to-day or living</a:t>
            </a:r>
            <a:endParaRPr>
              <a:latin typeface="Lato"/>
              <a:ea typeface="Lato"/>
              <a:cs typeface="Lato"/>
              <a:sym typeface="Lato"/>
            </a:endParaRPr>
          </a:p>
          <a:p>
            <a:pPr marL="0" marR="0" lvl="0" indent="0" algn="r" rtl="0">
              <a:lnSpc>
                <a:spcPct val="95000"/>
              </a:lnSpc>
              <a:spcBef>
                <a:spcPts val="0"/>
              </a:spcBef>
              <a:spcAft>
                <a:spcPts val="0"/>
              </a:spcAft>
              <a:buNone/>
            </a:pPr>
            <a:r>
              <a:rPr lang="en" sz="1100" i="0" u="none" strike="noStrike" cap="none">
                <a:solidFill>
                  <a:schemeClr val="dk1"/>
                </a:solidFill>
                <a:latin typeface="Lato"/>
                <a:ea typeface="Lato"/>
                <a:cs typeface="Lato"/>
                <a:sym typeface="Lato"/>
              </a:rPr>
              <a:t>Daniel B, Disengaged Traditionalist, Boston</a:t>
            </a:r>
            <a:endParaRPr>
              <a:latin typeface="Lato"/>
              <a:ea typeface="Lato"/>
              <a:cs typeface="Lato"/>
              <a:sym typeface="Lato"/>
            </a:endParaRPr>
          </a:p>
          <a:p>
            <a:pPr marL="0" marR="0" lvl="0" indent="0" algn="l" rtl="0">
              <a:lnSpc>
                <a:spcPct val="95000"/>
              </a:lnSpc>
              <a:spcBef>
                <a:spcPts val="0"/>
              </a:spcBef>
              <a:spcAft>
                <a:spcPts val="0"/>
              </a:spcAft>
              <a:buNone/>
            </a:pPr>
            <a:endParaRPr sz="1100" i="0" u="none" strike="noStrike" cap="none">
              <a:solidFill>
                <a:schemeClr val="dk1"/>
              </a:solidFill>
              <a:latin typeface="Lato"/>
              <a:ea typeface="Lato"/>
              <a:cs typeface="Lato"/>
              <a:sym typeface="Lato"/>
            </a:endParaRPr>
          </a:p>
          <a:p>
            <a:pPr marL="0" marR="0" lvl="0" indent="0" algn="l" rtl="0">
              <a:lnSpc>
                <a:spcPct val="95000"/>
              </a:lnSpc>
              <a:spcBef>
                <a:spcPts val="0"/>
              </a:spcBef>
              <a:spcAft>
                <a:spcPts val="0"/>
              </a:spcAft>
              <a:buNone/>
            </a:pPr>
            <a:r>
              <a:rPr lang="en" sz="1100" i="1" u="none" strike="noStrike" cap="none">
                <a:solidFill>
                  <a:schemeClr val="dk1"/>
                </a:solidFill>
                <a:latin typeface="Lato"/>
                <a:ea typeface="Lato"/>
                <a:cs typeface="Lato"/>
                <a:sym typeface="Lato"/>
              </a:rPr>
              <a:t>There might be something somebody local knows that there's been overlooked as part of the process that might have an impact that makes them rethink whatever the plans are</a:t>
            </a:r>
            <a:endParaRPr>
              <a:latin typeface="Lato"/>
              <a:ea typeface="Lato"/>
              <a:cs typeface="Lato"/>
              <a:sym typeface="Lato"/>
            </a:endParaRPr>
          </a:p>
          <a:p>
            <a:pPr marL="0" marR="0" lvl="0" indent="0" algn="r" rtl="0">
              <a:lnSpc>
                <a:spcPct val="95000"/>
              </a:lnSpc>
              <a:spcBef>
                <a:spcPts val="0"/>
              </a:spcBef>
              <a:spcAft>
                <a:spcPts val="0"/>
              </a:spcAft>
              <a:buNone/>
            </a:pPr>
            <a:r>
              <a:rPr lang="en" sz="1100" i="0" u="none" strike="noStrike" cap="none">
                <a:solidFill>
                  <a:schemeClr val="dk1"/>
                </a:solidFill>
                <a:latin typeface="Lato"/>
                <a:ea typeface="Lato"/>
                <a:cs typeface="Lato"/>
                <a:sym typeface="Lato"/>
              </a:rPr>
              <a:t>Steve, Loyal National, Scunthorpe</a:t>
            </a:r>
            <a:endParaRPr>
              <a:latin typeface="Lato"/>
              <a:ea typeface="Lato"/>
              <a:cs typeface="Lato"/>
              <a:sym typeface="Lato"/>
            </a:endParaRPr>
          </a:p>
          <a:p>
            <a:pPr marL="0" marR="0" lvl="0" indent="0" algn="l" rtl="0">
              <a:lnSpc>
                <a:spcPct val="95000"/>
              </a:lnSpc>
              <a:spcBef>
                <a:spcPts val="0"/>
              </a:spcBef>
              <a:spcAft>
                <a:spcPts val="0"/>
              </a:spcAft>
              <a:buNone/>
            </a:pPr>
            <a:endParaRPr sz="1100" i="0" u="none" strike="noStrike" cap="none">
              <a:solidFill>
                <a:schemeClr val="dk1"/>
              </a:solidFill>
              <a:latin typeface="Lato"/>
              <a:ea typeface="Lato"/>
              <a:cs typeface="Lato"/>
              <a:sym typeface="Lato"/>
            </a:endParaRPr>
          </a:p>
          <a:p>
            <a:pPr marL="0" marR="0" lvl="0" indent="0" algn="l" rtl="0">
              <a:lnSpc>
                <a:spcPct val="95000"/>
              </a:lnSpc>
              <a:spcBef>
                <a:spcPts val="0"/>
              </a:spcBef>
              <a:spcAft>
                <a:spcPts val="0"/>
              </a:spcAft>
              <a:buNone/>
            </a:pPr>
            <a:r>
              <a:rPr lang="en" sz="1100" i="1" u="none" strike="noStrike" cap="none">
                <a:solidFill>
                  <a:schemeClr val="dk1"/>
                </a:solidFill>
                <a:latin typeface="Lato"/>
                <a:ea typeface="Lato"/>
                <a:cs typeface="Lato"/>
                <a:sym typeface="Lato"/>
              </a:rPr>
              <a:t>I'd feel more confident if someone that knew the area, knew the scenery, knew how it would affect us being here. You know what I mean? If they're down in England or London or whatever, they've no idea what Peterhead looks like. So someone from the area in the team planning it would make me feel a bit more comfortable.</a:t>
            </a:r>
            <a:endParaRPr>
              <a:latin typeface="Lato"/>
              <a:ea typeface="Lato"/>
              <a:cs typeface="Lato"/>
              <a:sym typeface="Lato"/>
            </a:endParaRPr>
          </a:p>
          <a:p>
            <a:pPr marL="0" marR="0" lvl="0" indent="0" algn="r" rtl="0">
              <a:lnSpc>
                <a:spcPct val="95000"/>
              </a:lnSpc>
              <a:spcBef>
                <a:spcPts val="0"/>
              </a:spcBef>
              <a:spcAft>
                <a:spcPts val="0"/>
              </a:spcAft>
              <a:buNone/>
            </a:pPr>
            <a:r>
              <a:rPr lang="en" sz="1100" i="0" u="none" strike="noStrike" cap="none">
                <a:solidFill>
                  <a:schemeClr val="dk1"/>
                </a:solidFill>
                <a:latin typeface="Lato"/>
                <a:ea typeface="Lato"/>
                <a:cs typeface="Lato"/>
                <a:sym typeface="Lato"/>
              </a:rPr>
              <a:t>Donna, Backbone Conservative, Aberdeenshire</a:t>
            </a:r>
            <a:endParaRPr>
              <a:latin typeface="Lato"/>
              <a:ea typeface="Lato"/>
              <a:cs typeface="Lato"/>
              <a:sym typeface="Lato"/>
            </a:endParaRPr>
          </a:p>
          <a:p>
            <a:pPr marL="0" marR="0" lvl="0" indent="0" algn="r" rtl="0">
              <a:lnSpc>
                <a:spcPct val="95000"/>
              </a:lnSpc>
              <a:spcBef>
                <a:spcPts val="0"/>
              </a:spcBef>
              <a:spcAft>
                <a:spcPts val="0"/>
              </a:spcAft>
              <a:buNone/>
            </a:pPr>
            <a:endParaRPr sz="1100" i="0" u="none" strike="noStrike" cap="none">
              <a:solidFill>
                <a:schemeClr val="dk1"/>
              </a:solidFill>
              <a:latin typeface="Lato"/>
              <a:ea typeface="Lato"/>
              <a:cs typeface="Lato"/>
              <a:sym typeface="Lato"/>
            </a:endParaRPr>
          </a:p>
          <a:p>
            <a:pPr marL="0" marR="0" lvl="0" indent="0" algn="l" rtl="0">
              <a:lnSpc>
                <a:spcPct val="95000"/>
              </a:lnSpc>
              <a:spcBef>
                <a:spcPts val="0"/>
              </a:spcBef>
              <a:spcAft>
                <a:spcPts val="0"/>
              </a:spcAft>
              <a:buNone/>
            </a:pPr>
            <a:r>
              <a:rPr lang="en" sz="1100" i="1" u="none" strike="noStrike" cap="none">
                <a:solidFill>
                  <a:schemeClr val="dk1"/>
                </a:solidFill>
                <a:latin typeface="Lato"/>
                <a:ea typeface="Lato"/>
                <a:cs typeface="Lato"/>
                <a:sym typeface="Lato"/>
              </a:rPr>
              <a:t>The companies need to go to the local farmers – they’re the ones that know how all this works because they've done it, whether they've lived there or they've worked the land, they know better than anybody else.</a:t>
            </a:r>
            <a:endParaRPr>
              <a:latin typeface="Lato"/>
              <a:ea typeface="Lato"/>
              <a:cs typeface="Lato"/>
              <a:sym typeface="Lato"/>
            </a:endParaRPr>
          </a:p>
          <a:p>
            <a:pPr marL="0" marR="0" lvl="0" indent="0" algn="r" rtl="0">
              <a:lnSpc>
                <a:spcPct val="95000"/>
              </a:lnSpc>
              <a:spcBef>
                <a:spcPts val="0"/>
              </a:spcBef>
              <a:spcAft>
                <a:spcPts val="0"/>
              </a:spcAft>
              <a:buNone/>
            </a:pPr>
            <a:r>
              <a:rPr lang="en" sz="1100" i="0" u="none" strike="noStrike" cap="none">
                <a:solidFill>
                  <a:schemeClr val="dk1"/>
                </a:solidFill>
                <a:latin typeface="Lato"/>
                <a:ea typeface="Lato"/>
                <a:cs typeface="Lato"/>
                <a:sym typeface="Lato"/>
              </a:rPr>
              <a:t>Lisa, Backbone Conservative, Aberdeenshire</a:t>
            </a:r>
            <a:endParaRPr>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81"/>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a:bodyPr>
          <a:lstStyle/>
          <a:p>
            <a:pPr marL="0" lvl="0" indent="0" algn="l" rtl="0">
              <a:lnSpc>
                <a:spcPct val="100000"/>
              </a:lnSpc>
              <a:spcBef>
                <a:spcPts val="0"/>
              </a:spcBef>
              <a:spcAft>
                <a:spcPts val="0"/>
              </a:spcAft>
              <a:buSzPts val="2800"/>
              <a:buNone/>
            </a:pPr>
            <a:r>
              <a:rPr lang="en" b="1">
                <a:latin typeface="Lato"/>
                <a:ea typeface="Lato"/>
                <a:cs typeface="Lato"/>
                <a:sym typeface="Lato"/>
              </a:rPr>
              <a:t>Respond to responses</a:t>
            </a:r>
            <a:endParaRPr b="1">
              <a:latin typeface="Lato"/>
              <a:ea typeface="Lato"/>
              <a:cs typeface="Lato"/>
              <a:sym typeface="Lato"/>
            </a:endParaRPr>
          </a:p>
        </p:txBody>
      </p:sp>
      <p:sp>
        <p:nvSpPr>
          <p:cNvPr id="507" name="Google Shape;507;p81"/>
          <p:cNvSpPr txBox="1">
            <a:spLocks noGrp="1"/>
          </p:cNvSpPr>
          <p:nvPr>
            <p:ph type="body" idx="1"/>
          </p:nvPr>
        </p:nvSpPr>
        <p:spPr>
          <a:xfrm>
            <a:off x="311700" y="1152475"/>
            <a:ext cx="42588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sz="1400" dirty="0"/>
              <a:t>Our participants articulated a belief that those organising consultations almost entirely ignore residents’ responses and do what they had always wanted to do anyway.</a:t>
            </a:r>
            <a:endParaRPr dirty="0"/>
          </a:p>
          <a:p>
            <a:pPr marL="0" lvl="0" indent="0" algn="l" rtl="0">
              <a:lnSpc>
                <a:spcPct val="115000"/>
              </a:lnSpc>
              <a:spcBef>
                <a:spcPts val="0"/>
              </a:spcBef>
              <a:spcAft>
                <a:spcPts val="0"/>
              </a:spcAft>
              <a:buSzPts val="1800"/>
              <a:buNone/>
            </a:pPr>
            <a:endParaRPr sz="1400" dirty="0"/>
          </a:p>
          <a:p>
            <a:pPr marL="0" lvl="0" indent="0" algn="l" rtl="0">
              <a:lnSpc>
                <a:spcPct val="115000"/>
              </a:lnSpc>
              <a:spcBef>
                <a:spcPts val="0"/>
              </a:spcBef>
              <a:spcAft>
                <a:spcPts val="0"/>
              </a:spcAft>
              <a:buSzPts val="1800"/>
              <a:buNone/>
            </a:pPr>
            <a:r>
              <a:rPr lang="en" sz="1400" dirty="0"/>
              <a:t>Our participants suggested consultation organisers publishing a summary of consultees’ responses and where final decisions taken differed from respondents’ wishes, an explanation of why this was the case and how the consultation organisers had considered their perspective, would boost confidence in the meaningfulness of the consultations and increase willingness to participate.</a:t>
            </a:r>
            <a:endParaRPr dirty="0"/>
          </a:p>
        </p:txBody>
      </p:sp>
      <p:sp>
        <p:nvSpPr>
          <p:cNvPr id="508" name="Google Shape;508;p81"/>
          <p:cNvSpPr txBox="1"/>
          <p:nvPr/>
        </p:nvSpPr>
        <p:spPr>
          <a:xfrm>
            <a:off x="4779264" y="1243584"/>
            <a:ext cx="4258800" cy="28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i="1" u="none" strike="noStrike" cap="none">
                <a:solidFill>
                  <a:srgbClr val="000000"/>
                </a:solidFill>
                <a:latin typeface="Lato"/>
                <a:ea typeface="Lato"/>
                <a:cs typeface="Lato"/>
                <a:sym typeface="Lato"/>
              </a:rPr>
              <a:t>If they were even to publish the responses, what people have put and then give a positive or negative for each one, that would be something...  If they responded to those responses directly to you or in a consultation document which they actually sent to you so you could see it then yeah, I think that helps transparency a bit more.</a:t>
            </a:r>
            <a:endParaRPr>
              <a:latin typeface="Lato"/>
              <a:ea typeface="Lato"/>
              <a:cs typeface="Lato"/>
              <a:sym typeface="Lato"/>
            </a:endParaRPr>
          </a:p>
          <a:p>
            <a:pPr marL="0" marR="0" lvl="0" indent="0" algn="r" rtl="0">
              <a:lnSpc>
                <a:spcPct val="100000"/>
              </a:lnSpc>
              <a:spcBef>
                <a:spcPts val="0"/>
              </a:spcBef>
              <a:spcAft>
                <a:spcPts val="0"/>
              </a:spcAft>
              <a:buNone/>
            </a:pPr>
            <a:r>
              <a:rPr lang="en" sz="1200" i="0" u="none" strike="noStrike" cap="none">
                <a:solidFill>
                  <a:srgbClr val="000000"/>
                </a:solidFill>
                <a:latin typeface="Lato"/>
                <a:ea typeface="Lato"/>
                <a:cs typeface="Lato"/>
                <a:sym typeface="Lato"/>
              </a:rPr>
              <a:t>Josh, Disengaged Traditionalist, Boston</a:t>
            </a:r>
            <a:endParaRPr>
              <a:latin typeface="Lato"/>
              <a:ea typeface="Lato"/>
              <a:cs typeface="Lato"/>
              <a:sym typeface="Lato"/>
            </a:endParaRPr>
          </a:p>
          <a:p>
            <a:pPr marL="0" marR="0" lvl="0" indent="0" algn="l" rtl="0">
              <a:lnSpc>
                <a:spcPct val="100000"/>
              </a:lnSpc>
              <a:spcBef>
                <a:spcPts val="0"/>
              </a:spcBef>
              <a:spcAft>
                <a:spcPts val="0"/>
              </a:spcAft>
              <a:buNone/>
            </a:pPr>
            <a:endParaRPr sz="120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 sz="1200" i="1" u="none" strike="noStrike" cap="none">
                <a:solidFill>
                  <a:srgbClr val="000000"/>
                </a:solidFill>
                <a:latin typeface="Lato"/>
                <a:ea typeface="Lato"/>
                <a:cs typeface="Lato"/>
                <a:sym typeface="Lato"/>
              </a:rPr>
              <a:t>If they kind of gave feedback on people’s concerns… and said something like: we've listened,  some of the changes we can make, some we can't. Kind of making people feel like they've been listened to and actually putting the effort in, give them the time back that they've given to give their comments.</a:t>
            </a:r>
            <a:endParaRPr>
              <a:latin typeface="Lato"/>
              <a:ea typeface="Lato"/>
              <a:cs typeface="Lato"/>
              <a:sym typeface="Lato"/>
            </a:endParaRPr>
          </a:p>
          <a:p>
            <a:pPr marL="0" marR="0" lvl="0" indent="0" algn="r" rtl="0">
              <a:lnSpc>
                <a:spcPct val="100000"/>
              </a:lnSpc>
              <a:spcBef>
                <a:spcPts val="0"/>
              </a:spcBef>
              <a:spcAft>
                <a:spcPts val="0"/>
              </a:spcAft>
              <a:buNone/>
            </a:pPr>
            <a:r>
              <a:rPr lang="en" sz="1200" i="0" u="none" strike="noStrike" cap="none">
                <a:solidFill>
                  <a:srgbClr val="000000"/>
                </a:solidFill>
                <a:latin typeface="Lato"/>
                <a:ea typeface="Lato"/>
                <a:cs typeface="Lato"/>
                <a:sym typeface="Lato"/>
              </a:rPr>
              <a:t>Lauren, Established Liberal Waveney Valley [suggesting ideas to boost confidence in consultations]</a:t>
            </a:r>
            <a:endParaRPr>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5"/>
          <p:cNvSpPr txBox="1">
            <a:spLocks noGrp="1"/>
          </p:cNvSpPr>
          <p:nvPr>
            <p:ph type="title"/>
          </p:nvPr>
        </p:nvSpPr>
        <p:spPr>
          <a:xfrm>
            <a:off x="1366050" y="2933800"/>
            <a:ext cx="6555600" cy="841800"/>
          </a:xfrm>
          <a:prstGeom prst="rect">
            <a:avLst/>
          </a:prstGeom>
          <a:solidFill>
            <a:srgbClr val="353B55"/>
          </a:solidFill>
          <a:ln>
            <a:noFill/>
          </a:ln>
        </p:spPr>
        <p:txBody>
          <a:bodyPr spcFirstLastPara="1" wrap="square" lIns="365750" tIns="182875" rIns="365750" bIns="182875" anchor="ctr" anchorCtr="0">
            <a:normAutofit fontScale="90000"/>
          </a:bodyPr>
          <a:lstStyle/>
          <a:p>
            <a:pPr marL="0" lvl="0" indent="0" algn="l" rtl="0">
              <a:lnSpc>
                <a:spcPct val="100000"/>
              </a:lnSpc>
              <a:spcBef>
                <a:spcPts val="0"/>
              </a:spcBef>
              <a:spcAft>
                <a:spcPts val="0"/>
              </a:spcAft>
              <a:buSzPct val="111111"/>
              <a:buNone/>
            </a:pPr>
            <a:r>
              <a:rPr lang="en-GB" b="1" dirty="0">
                <a:latin typeface="Lato" panose="020F0502020204030203" pitchFamily="34" charset="0"/>
                <a:ea typeface="Lato" panose="020F0502020204030203" pitchFamily="34" charset="0"/>
                <a:cs typeface="Lato" panose="020F0502020204030203" pitchFamily="34" charset="0"/>
              </a:rPr>
              <a:t>Conclusion</a:t>
            </a:r>
            <a:endParaRPr b="1"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00000"/>
              </a:lnSpc>
              <a:spcBef>
                <a:spcPts val="0"/>
              </a:spcBef>
              <a:spcAft>
                <a:spcPts val="0"/>
              </a:spcAft>
              <a:buSzPct val="111111"/>
              <a:buNone/>
            </a:pPr>
            <a:endParaRPr dirty="0"/>
          </a:p>
        </p:txBody>
      </p:sp>
    </p:spTree>
    <p:extLst>
      <p:ext uri="{BB962C8B-B14F-4D97-AF65-F5344CB8AC3E}">
        <p14:creationId xmlns:p14="http://schemas.microsoft.com/office/powerpoint/2010/main" val="3583875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7"/>
          <p:cNvSpPr txBox="1">
            <a:spLocks noGrp="1"/>
          </p:cNvSpPr>
          <p:nvPr>
            <p:ph type="title"/>
          </p:nvPr>
        </p:nvSpPr>
        <p:spPr>
          <a:xfrm>
            <a:off x="0" y="0"/>
            <a:ext cx="9144000" cy="799500"/>
          </a:xfrm>
          <a:prstGeom prst="rect">
            <a:avLst/>
          </a:prstGeom>
        </p:spPr>
        <p:txBody>
          <a:bodyPr spcFirstLastPara="1" wrap="square" lIns="365750" tIns="182875" rIns="365750" bIns="182875" anchor="ctr" anchorCtr="0">
            <a:normAutofit fontScale="90000"/>
          </a:bodyPr>
          <a:lstStyle/>
          <a:p>
            <a:pPr marL="0" lvl="0" indent="0" algn="l" rtl="0">
              <a:spcBef>
                <a:spcPts val="0"/>
              </a:spcBef>
              <a:spcAft>
                <a:spcPts val="0"/>
              </a:spcAft>
              <a:buNone/>
            </a:pPr>
            <a:r>
              <a:rPr lang="en"/>
              <a:t>Britons have their gripes with new developments, but they do not necessarily mean they will oppose them</a:t>
            </a:r>
            <a:endParaRPr/>
          </a:p>
        </p:txBody>
      </p:sp>
      <p:sp>
        <p:nvSpPr>
          <p:cNvPr id="341" name="Google Shape;341;p57"/>
          <p:cNvSpPr txBox="1">
            <a:spLocks noGrp="1"/>
          </p:cNvSpPr>
          <p:nvPr>
            <p:ph type="body" idx="1"/>
          </p:nvPr>
        </p:nvSpPr>
        <p:spPr>
          <a:xfrm>
            <a:off x="83175" y="4222825"/>
            <a:ext cx="8942700" cy="8376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en" dirty="0"/>
              <a:t>Generally, only 17 per cent of the public say they would likely oppose new developments in their local area but a failure to provide adequate supporting infrastructure is the biggest driver of opposition.</a:t>
            </a:r>
            <a:endParaRPr dirty="0"/>
          </a:p>
        </p:txBody>
      </p:sp>
      <p:pic>
        <p:nvPicPr>
          <p:cNvPr id="342" name="Google Shape;342;p57"/>
          <p:cNvPicPr preferRelativeResize="0"/>
          <p:nvPr/>
        </p:nvPicPr>
        <p:blipFill>
          <a:blip r:embed="rId3">
            <a:alphaModFix/>
          </a:blip>
          <a:stretch>
            <a:fillRect/>
          </a:stretch>
        </p:blipFill>
        <p:spPr>
          <a:xfrm>
            <a:off x="4705015" y="925025"/>
            <a:ext cx="4281208" cy="3297798"/>
          </a:xfrm>
          <a:prstGeom prst="rect">
            <a:avLst/>
          </a:prstGeom>
          <a:noFill/>
          <a:ln>
            <a:noFill/>
          </a:ln>
        </p:spPr>
      </p:pic>
      <p:pic>
        <p:nvPicPr>
          <p:cNvPr id="343" name="Google Shape;343;p57"/>
          <p:cNvPicPr preferRelativeResize="0"/>
          <p:nvPr/>
        </p:nvPicPr>
        <p:blipFill>
          <a:blip r:embed="rId4">
            <a:alphaModFix/>
          </a:blip>
          <a:stretch>
            <a:fillRect/>
          </a:stretch>
        </p:blipFill>
        <p:spPr>
          <a:xfrm>
            <a:off x="131450" y="887525"/>
            <a:ext cx="4161499" cy="32978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3">
          <a:extLst>
            <a:ext uri="{FF2B5EF4-FFF2-40B4-BE49-F238E27FC236}">
              <a16:creationId xmlns:a16="http://schemas.microsoft.com/office/drawing/2014/main" id="{BC7FE54E-B280-0411-6F86-409E280AC369}"/>
            </a:ext>
          </a:extLst>
        </p:cNvPr>
        <p:cNvGrpSpPr/>
        <p:nvPr/>
      </p:nvGrpSpPr>
      <p:grpSpPr>
        <a:xfrm>
          <a:off x="0" y="0"/>
          <a:ext cx="0" cy="0"/>
          <a:chOff x="0" y="0"/>
          <a:chExt cx="0" cy="0"/>
        </a:xfrm>
      </p:grpSpPr>
      <p:sp>
        <p:nvSpPr>
          <p:cNvPr id="304" name="Google Shape;304;p34">
            <a:extLst>
              <a:ext uri="{FF2B5EF4-FFF2-40B4-BE49-F238E27FC236}">
                <a16:creationId xmlns:a16="http://schemas.microsoft.com/office/drawing/2014/main" id="{E16C3687-E66E-79EE-256B-8AA48CAA9BD8}"/>
              </a:ext>
            </a:extLst>
          </p:cNvPr>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a:bodyPr>
          <a:lstStyle/>
          <a:p>
            <a:pPr marL="0" lvl="0" indent="0" algn="l" rtl="0">
              <a:lnSpc>
                <a:spcPct val="100000"/>
              </a:lnSpc>
              <a:spcBef>
                <a:spcPts val="0"/>
              </a:spcBef>
              <a:spcAft>
                <a:spcPts val="0"/>
              </a:spcAft>
              <a:buSzPct val="111111"/>
              <a:buNone/>
            </a:pPr>
            <a:r>
              <a:rPr lang="en" b="1" dirty="0">
                <a:latin typeface="Lato" panose="020F0502020204030203" pitchFamily="34" charset="0"/>
                <a:ea typeface="Lato" panose="020F0502020204030203" pitchFamily="34" charset="0"/>
                <a:cs typeface="Lato" panose="020F0502020204030203" pitchFamily="34" charset="0"/>
              </a:rPr>
              <a:t>Key takeaways for decisionmakers</a:t>
            </a:r>
            <a:endParaRPr b="1" dirty="0">
              <a:latin typeface="Lato" panose="020F0502020204030203" pitchFamily="34" charset="0"/>
              <a:ea typeface="Lato" panose="020F0502020204030203" pitchFamily="34" charset="0"/>
              <a:cs typeface="Lato" panose="020F0502020204030203" pitchFamily="34" charset="0"/>
            </a:endParaRPr>
          </a:p>
        </p:txBody>
      </p:sp>
      <p:sp>
        <p:nvSpPr>
          <p:cNvPr id="305" name="Google Shape;305;p34">
            <a:extLst>
              <a:ext uri="{FF2B5EF4-FFF2-40B4-BE49-F238E27FC236}">
                <a16:creationId xmlns:a16="http://schemas.microsoft.com/office/drawing/2014/main" id="{5C3341DA-AC28-0FB3-4F35-88E5FC46F161}"/>
              </a:ext>
            </a:extLst>
          </p:cNvPr>
          <p:cNvSpPr txBox="1">
            <a:spLocks noGrp="1"/>
          </p:cNvSpPr>
          <p:nvPr>
            <p:ph type="body" idx="1"/>
          </p:nvPr>
        </p:nvSpPr>
        <p:spPr>
          <a:xfrm>
            <a:off x="311700" y="1152474"/>
            <a:ext cx="7835398" cy="3492677"/>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285750" indent="-285750"/>
            <a:r>
              <a:rPr lang="en-GB" sz="1400" dirty="0">
                <a:latin typeface="Lato" panose="020F0502020204030203" pitchFamily="34" charset="0"/>
                <a:ea typeface="Lato" panose="020F0502020204030203" pitchFamily="34" charset="0"/>
                <a:cs typeface="Lato" panose="020F0502020204030203" pitchFamily="34" charset="0"/>
              </a:rPr>
              <a:t>There can be deep and passionate anger at the local infrastructure proposals – while it will be challenging to shift those staunchly opposed into outright support, effective community benefits and consultation can make them more amenable to proposals.</a:t>
            </a:r>
          </a:p>
          <a:p>
            <a:pPr marL="285750" indent="-285750"/>
            <a:r>
              <a:rPr lang="en-GB" sz="1400" dirty="0">
                <a:latin typeface="Lato" panose="020F0502020204030203" pitchFamily="34" charset="0"/>
                <a:ea typeface="Lato" panose="020F0502020204030203" pitchFamily="34" charset="0"/>
                <a:cs typeface="Lato" panose="020F0502020204030203" pitchFamily="34" charset="0"/>
              </a:rPr>
              <a:t>Community benefits can play an important role in addressing this opposition by ensuring residents feel they are getting something good in return for the bad thing happening to them.</a:t>
            </a:r>
          </a:p>
          <a:p>
            <a:pPr marL="285750" indent="-285750"/>
            <a:r>
              <a:rPr lang="en-GB" sz="1400" dirty="0">
                <a:latin typeface="Lato" panose="020F0502020204030203" pitchFamily="34" charset="0"/>
                <a:ea typeface="Lato" panose="020F0502020204030203" pitchFamily="34" charset="0"/>
                <a:cs typeface="Lato" panose="020F0502020204030203" pitchFamily="34" charset="0"/>
              </a:rPr>
              <a:t>Window dressing won’t cut it when it comes to consulting – consultations will only boost resident’s trust in schemes if their feedback is taken on board.</a:t>
            </a:r>
          </a:p>
        </p:txBody>
      </p:sp>
    </p:spTree>
    <p:extLst>
      <p:ext uri="{BB962C8B-B14F-4D97-AF65-F5344CB8AC3E}">
        <p14:creationId xmlns:p14="http://schemas.microsoft.com/office/powerpoint/2010/main" val="4149575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86"/>
          <p:cNvSpPr txBox="1">
            <a:spLocks noGrp="1"/>
          </p:cNvSpPr>
          <p:nvPr>
            <p:ph type="ctrTitle"/>
          </p:nvPr>
        </p:nvSpPr>
        <p:spPr>
          <a:xfrm>
            <a:off x="1485255" y="1287275"/>
            <a:ext cx="5046000" cy="2052600"/>
          </a:xfrm>
          <a:prstGeom prst="rect">
            <a:avLst/>
          </a:prstGeom>
        </p:spPr>
        <p:txBody>
          <a:bodyPr spcFirstLastPara="1" wrap="square" lIns="365750" tIns="182875" rIns="365750" bIns="182875" anchor="b" anchorCtr="0">
            <a:normAutofit/>
          </a:bodyPr>
          <a:lstStyle/>
          <a:p>
            <a:pPr marL="0" lvl="0" indent="0" algn="l" rtl="0">
              <a:spcBef>
                <a:spcPts val="0"/>
              </a:spcBef>
              <a:spcAft>
                <a:spcPts val="0"/>
              </a:spcAft>
              <a:buNone/>
            </a:pPr>
            <a:r>
              <a:rPr lang="en" dirty="0"/>
              <a:t>Contact</a:t>
            </a:r>
            <a:endParaRPr dirty="0"/>
          </a:p>
        </p:txBody>
      </p:sp>
      <p:sp>
        <p:nvSpPr>
          <p:cNvPr id="540" name="Google Shape;540;p86"/>
          <p:cNvSpPr txBox="1">
            <a:spLocks noGrp="1"/>
          </p:cNvSpPr>
          <p:nvPr>
            <p:ph type="subTitle" idx="1"/>
          </p:nvPr>
        </p:nvSpPr>
        <p:spPr>
          <a:xfrm>
            <a:off x="1534925" y="3184825"/>
            <a:ext cx="5046000" cy="792600"/>
          </a:xfrm>
          <a:prstGeom prst="rect">
            <a:avLst/>
          </a:prstGeom>
        </p:spPr>
        <p:txBody>
          <a:bodyPr spcFirstLastPara="1" wrap="square" lIns="365750" tIns="91425" rIns="91425" bIns="91425" anchor="t" anchorCtr="0">
            <a:normAutofit/>
          </a:bodyPr>
          <a:lstStyle/>
          <a:p>
            <a:pPr marL="0" lvl="0" indent="0" algn="l" rtl="0">
              <a:spcBef>
                <a:spcPts val="0"/>
              </a:spcBef>
              <a:spcAft>
                <a:spcPts val="0"/>
              </a:spcAft>
              <a:buNone/>
            </a:pPr>
            <a:r>
              <a:rPr lang="en" u="sng" dirty="0">
                <a:solidFill>
                  <a:schemeClr val="hlink"/>
                </a:solidFill>
                <a:hlinkClick r:id="rId3"/>
              </a:rPr>
              <a:t>chris@moreincommon.com</a:t>
            </a:r>
            <a:r>
              <a:rPr lang="en" dirty="0"/>
              <a: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83"/>
          <p:cNvSpPr txBox="1">
            <a:spLocks noGrp="1"/>
          </p:cNvSpPr>
          <p:nvPr>
            <p:ph type="title"/>
          </p:nvPr>
        </p:nvSpPr>
        <p:spPr>
          <a:xfrm>
            <a:off x="0" y="0"/>
            <a:ext cx="9144000" cy="799500"/>
          </a:xfrm>
          <a:prstGeom prst="rect">
            <a:avLst/>
          </a:prstGeom>
        </p:spPr>
        <p:txBody>
          <a:bodyPr spcFirstLastPara="1" wrap="square" lIns="365750" tIns="182875" rIns="365750" bIns="182875" anchor="ctr" anchorCtr="0">
            <a:normAutofit fontScale="90000"/>
          </a:bodyPr>
          <a:lstStyle/>
          <a:p>
            <a:pPr marL="0" lvl="0" indent="0" algn="l" rtl="0">
              <a:spcBef>
                <a:spcPts val="0"/>
              </a:spcBef>
              <a:spcAft>
                <a:spcPts val="0"/>
              </a:spcAft>
              <a:buNone/>
            </a:pPr>
            <a:r>
              <a:rPr lang="en"/>
              <a:t>Lack of infrastructure drives opposition to developments</a:t>
            </a:r>
            <a:endParaRPr/>
          </a:p>
        </p:txBody>
      </p:sp>
      <p:sp>
        <p:nvSpPr>
          <p:cNvPr id="519" name="Google Shape;519;p83"/>
          <p:cNvSpPr txBox="1">
            <a:spLocks noGrp="1"/>
          </p:cNvSpPr>
          <p:nvPr>
            <p:ph type="body" idx="1"/>
          </p:nvPr>
        </p:nvSpPr>
        <p:spPr>
          <a:xfrm>
            <a:off x="5071125" y="895337"/>
            <a:ext cx="3917100" cy="1598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dirty="0"/>
              <a:t>Britons have worries about how new developments could put strain on local services which are already under pressure.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Reassurance that developments will come with more investment in local infrastructure will go a long way to assuaging these concerns.</a:t>
            </a:r>
            <a:endParaRPr dirty="0"/>
          </a:p>
        </p:txBody>
      </p:sp>
      <p:pic>
        <p:nvPicPr>
          <p:cNvPr id="520" name="Google Shape;520;p83"/>
          <p:cNvPicPr preferRelativeResize="0"/>
          <p:nvPr/>
        </p:nvPicPr>
        <p:blipFill>
          <a:blip r:embed="rId3">
            <a:alphaModFix/>
          </a:blip>
          <a:stretch>
            <a:fillRect/>
          </a:stretch>
        </p:blipFill>
        <p:spPr>
          <a:xfrm>
            <a:off x="152400" y="951900"/>
            <a:ext cx="4851928" cy="4039199"/>
          </a:xfrm>
          <a:prstGeom prst="rect">
            <a:avLst/>
          </a:prstGeom>
          <a:noFill/>
          <a:ln>
            <a:noFill/>
          </a:ln>
        </p:spPr>
      </p:pic>
      <p:sp>
        <p:nvSpPr>
          <p:cNvPr id="521" name="Google Shape;521;p83"/>
          <p:cNvSpPr txBox="1"/>
          <p:nvPr/>
        </p:nvSpPr>
        <p:spPr>
          <a:xfrm>
            <a:off x="5071125" y="2523500"/>
            <a:ext cx="3917100" cy="2554515"/>
          </a:xfrm>
          <a:prstGeom prst="rect">
            <a:avLst/>
          </a:prstGeom>
          <a:solidFill>
            <a:srgbClr val="E7EAF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dirty="0">
                <a:solidFill>
                  <a:schemeClr val="dk1"/>
                </a:solidFill>
                <a:latin typeface="Lato"/>
                <a:ea typeface="Lato"/>
                <a:cs typeface="Lato"/>
                <a:sym typeface="Lato"/>
              </a:rPr>
              <a:t>“We need more housing. The population's growing… [But] I think people buck against it because they think, well, where are the doctor surgeries? Where's the extra capacity in the hospital? Where are the schools? The roads are busier and busier but yet they haven't fixed potholes and there's traffic everywhere. I just think if there was any attempt to do it smoothly and intelligently… it seems they never take that opportunity in my opinion, ever.”</a:t>
            </a:r>
          </a:p>
          <a:p>
            <a:pPr marL="0" lvl="0" indent="0" algn="l" rtl="0">
              <a:spcBef>
                <a:spcPts val="0"/>
              </a:spcBef>
              <a:spcAft>
                <a:spcPts val="0"/>
              </a:spcAft>
              <a:buNone/>
            </a:pPr>
            <a:r>
              <a:rPr lang="en" dirty="0">
                <a:solidFill>
                  <a:schemeClr val="dk1"/>
                </a:solidFill>
                <a:latin typeface="Lato"/>
                <a:ea typeface="Lato"/>
                <a:cs typeface="Lato"/>
                <a:sym typeface="Lato"/>
              </a:rPr>
              <a:t>Fiona, Personal Assistant, Basingstoke</a:t>
            </a:r>
            <a:endParaRPr dirty="0">
              <a:solidFill>
                <a:schemeClr val="dk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title"/>
          </p:nvPr>
        </p:nvSpPr>
        <p:spPr>
          <a:xfrm>
            <a:off x="1366050" y="2933800"/>
            <a:ext cx="3925278" cy="841800"/>
          </a:xfrm>
          <a:prstGeom prst="rect">
            <a:avLst/>
          </a:prstGeom>
          <a:solidFill>
            <a:srgbClr val="353B55"/>
          </a:solidFill>
          <a:ln>
            <a:noFill/>
          </a:ln>
        </p:spPr>
        <p:txBody>
          <a:bodyPr spcFirstLastPara="1" wrap="square" lIns="365750" tIns="182875" rIns="365750" bIns="182875" anchor="ctr" anchorCtr="0">
            <a:normAutofit fontScale="90000"/>
          </a:bodyPr>
          <a:lstStyle/>
          <a:p>
            <a:pPr marL="0" lvl="0" indent="0" algn="l" rtl="0">
              <a:lnSpc>
                <a:spcPct val="100000"/>
              </a:lnSpc>
              <a:spcBef>
                <a:spcPts val="0"/>
              </a:spcBef>
              <a:spcAft>
                <a:spcPts val="0"/>
              </a:spcAft>
              <a:buSzPct val="111111"/>
              <a:buNone/>
            </a:pPr>
            <a:r>
              <a:rPr lang="en" b="1" dirty="0">
                <a:latin typeface="Sailec" panose="00000500000000000000" pitchFamily="2" charset="0"/>
              </a:rPr>
              <a:t>Attitudes towards grid infrastructure</a:t>
            </a:r>
            <a:endParaRPr b="1" dirty="0">
              <a:latin typeface="Sailec" panose="00000500000000000000" pitchFamily="2" charset="0"/>
            </a:endParaRPr>
          </a:p>
        </p:txBody>
      </p:sp>
      <p:pic>
        <p:nvPicPr>
          <p:cNvPr id="2" name="Picture 1" descr="A map of the united kingdom&#10;&#10;AI-generated content may be incorrect.">
            <a:extLst>
              <a:ext uri="{FF2B5EF4-FFF2-40B4-BE49-F238E27FC236}">
                <a16:creationId xmlns:a16="http://schemas.microsoft.com/office/drawing/2014/main" id="{943BF1F6-6D7A-D92E-B72F-26812A316DC8}"/>
              </a:ext>
            </a:extLst>
          </p:cNvPr>
          <p:cNvPicPr>
            <a:picLocks noChangeAspect="1"/>
          </p:cNvPicPr>
          <p:nvPr/>
        </p:nvPicPr>
        <p:blipFill>
          <a:blip r:embed="rId3"/>
          <a:stretch>
            <a:fillRect/>
          </a:stretch>
        </p:blipFill>
        <p:spPr>
          <a:xfrm>
            <a:off x="5737533" y="646704"/>
            <a:ext cx="2819273" cy="4142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8680E58F-A39B-6F21-A66D-C9B31FC8229D}"/>
            </a:ext>
          </a:extLst>
        </p:cNvPr>
        <p:cNvGrpSpPr/>
        <p:nvPr/>
      </p:nvGrpSpPr>
      <p:grpSpPr>
        <a:xfrm>
          <a:off x="0" y="0"/>
          <a:ext cx="0" cy="0"/>
          <a:chOff x="0" y="0"/>
          <a:chExt cx="0" cy="0"/>
        </a:xfrm>
      </p:grpSpPr>
      <p:sp>
        <p:nvSpPr>
          <p:cNvPr id="99" name="Google Shape;99;p5">
            <a:extLst>
              <a:ext uri="{FF2B5EF4-FFF2-40B4-BE49-F238E27FC236}">
                <a16:creationId xmlns:a16="http://schemas.microsoft.com/office/drawing/2014/main" id="{627DBA18-AAE9-F0D8-92A8-542910F307D0}"/>
              </a:ext>
            </a:extLst>
          </p:cNvPr>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a:bodyPr>
          <a:lstStyle/>
          <a:p>
            <a:pPr marL="0" lvl="0" indent="0" algn="l" rtl="0">
              <a:lnSpc>
                <a:spcPct val="100000"/>
              </a:lnSpc>
              <a:spcBef>
                <a:spcPts val="0"/>
              </a:spcBef>
              <a:spcAft>
                <a:spcPts val="0"/>
              </a:spcAft>
              <a:buSzPts val="2800"/>
              <a:buNone/>
            </a:pPr>
            <a:r>
              <a:rPr lang="en" b="1" dirty="0">
                <a:latin typeface="Lato" panose="020F0502020204030203" pitchFamily="34" charset="0"/>
                <a:ea typeface="Lato" panose="020F0502020204030203" pitchFamily="34" charset="0"/>
                <a:cs typeface="Lato" panose="020F0502020204030203" pitchFamily="34" charset="0"/>
              </a:rPr>
              <a:t>Project overview</a:t>
            </a:r>
            <a:endParaRPr b="1" dirty="0">
              <a:latin typeface="Lato" panose="020F0502020204030203" pitchFamily="34" charset="0"/>
              <a:ea typeface="Lato" panose="020F0502020204030203" pitchFamily="34" charset="0"/>
              <a:cs typeface="Lato" panose="020F0502020204030203" pitchFamily="34" charset="0"/>
            </a:endParaRPr>
          </a:p>
        </p:txBody>
      </p:sp>
      <p:sp>
        <p:nvSpPr>
          <p:cNvPr id="100" name="Google Shape;100;p5">
            <a:extLst>
              <a:ext uri="{FF2B5EF4-FFF2-40B4-BE49-F238E27FC236}">
                <a16:creationId xmlns:a16="http://schemas.microsoft.com/office/drawing/2014/main" id="{A970C9B0-92FF-F8D2-4BF1-F82083E4C63B}"/>
              </a:ext>
            </a:extLst>
          </p:cNvPr>
          <p:cNvSpPr txBox="1">
            <a:spLocks noGrp="1"/>
          </p:cNvSpPr>
          <p:nvPr>
            <p:ph type="body" idx="1"/>
          </p:nvPr>
        </p:nvSpPr>
        <p:spPr>
          <a:xfrm>
            <a:off x="311700" y="1152475"/>
            <a:ext cx="8520600" cy="3311525"/>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lnSpcReduction="10000"/>
          </a:bodyPr>
          <a:lstStyle/>
          <a:p>
            <a:pPr marL="0" indent="0">
              <a:lnSpc>
                <a:spcPct val="120000"/>
              </a:lnSpc>
              <a:buSzPts val="935"/>
              <a:buNone/>
            </a:pPr>
            <a:r>
              <a:rPr lang="en-GB" sz="1430" dirty="0">
                <a:latin typeface="Lato" panose="020F0502020204030203" pitchFamily="34" charset="0"/>
                <a:ea typeface="Lato" panose="020F0502020204030203" pitchFamily="34" charset="0"/>
                <a:cs typeface="Lato" panose="020F0502020204030203" pitchFamily="34" charset="0"/>
              </a:rPr>
              <a:t>With opposition to planned energy grid infrastructure along the East Coast strong, More in Common partnered with Local Storytelling Exchange as part of their deliberative research project exploring how consultation and community benefits should be designed to build as much buy in as possible from local communities.</a:t>
            </a:r>
          </a:p>
          <a:p>
            <a:pPr marL="0" indent="0">
              <a:lnSpc>
                <a:spcPct val="120000"/>
              </a:lnSpc>
              <a:buSzPts val="935"/>
              <a:buNone/>
            </a:pPr>
            <a:endParaRPr lang="en-GB" sz="1430" dirty="0">
              <a:latin typeface="Lato" panose="020F0502020204030203" pitchFamily="34" charset="0"/>
              <a:ea typeface="Lato" panose="020F0502020204030203" pitchFamily="34" charset="0"/>
              <a:cs typeface="Lato" panose="020F0502020204030203" pitchFamily="34" charset="0"/>
            </a:endParaRPr>
          </a:p>
          <a:p>
            <a:pPr marL="0" indent="0">
              <a:lnSpc>
                <a:spcPct val="120000"/>
              </a:lnSpc>
              <a:buSzPts val="935"/>
              <a:buNone/>
            </a:pPr>
            <a:r>
              <a:rPr lang="en-GB" sz="1430" dirty="0">
                <a:latin typeface="Lato" panose="020F0502020204030203" pitchFamily="34" charset="0"/>
                <a:ea typeface="Lato" panose="020F0502020204030203" pitchFamily="34" charset="0"/>
                <a:cs typeface="Lato" panose="020F0502020204030203" pitchFamily="34" charset="0"/>
              </a:rPr>
              <a:t>As part of this, More in Common recruited four focus groups in the communities most affected by the construction of pylons. The groups were held in early 2025 and so our previous segmentation model formed the basis of our recruitment criteria.</a:t>
            </a:r>
          </a:p>
          <a:p>
            <a:pPr marL="0" indent="0">
              <a:lnSpc>
                <a:spcPct val="120000"/>
              </a:lnSpc>
              <a:buSzPts val="935"/>
              <a:buNone/>
            </a:pPr>
            <a:endParaRPr lang="en-GB" sz="1430" dirty="0">
              <a:latin typeface="Lato" panose="020F0502020204030203" pitchFamily="34" charset="0"/>
              <a:ea typeface="Lato" panose="020F0502020204030203" pitchFamily="34" charset="0"/>
              <a:cs typeface="Lato" panose="020F0502020204030203" pitchFamily="34" charset="0"/>
            </a:endParaRPr>
          </a:p>
          <a:p>
            <a:pPr marL="0" indent="0">
              <a:lnSpc>
                <a:spcPct val="120000"/>
              </a:lnSpc>
              <a:buSzPts val="935"/>
              <a:buNone/>
            </a:pPr>
            <a:r>
              <a:rPr lang="en-GB" sz="1430" dirty="0">
                <a:latin typeface="Lato" panose="020F0502020204030203" pitchFamily="34" charset="0"/>
                <a:ea typeface="Lato" panose="020F0502020204030203" pitchFamily="34" charset="0"/>
                <a:cs typeface="Lato" panose="020F0502020204030203" pitchFamily="34" charset="0"/>
              </a:rPr>
              <a:t>The focus groups explored headline attitudes towards the grid infrastructure, trust in the consultation process and the role that community benefits can play in building support.</a:t>
            </a:r>
          </a:p>
          <a:p>
            <a:pPr marL="0" indent="0">
              <a:lnSpc>
                <a:spcPct val="120000"/>
              </a:lnSpc>
              <a:buSzPts val="935"/>
              <a:buNone/>
            </a:pPr>
            <a:endParaRPr lang="en-GB" sz="1430" dirty="0">
              <a:latin typeface="Lato" panose="020F0502020204030203" pitchFamily="34" charset="0"/>
              <a:ea typeface="Lato" panose="020F0502020204030203" pitchFamily="34" charset="0"/>
              <a:cs typeface="Lato" panose="020F0502020204030203" pitchFamily="34" charset="0"/>
            </a:endParaRPr>
          </a:p>
          <a:p>
            <a:pPr marL="0" indent="0">
              <a:lnSpc>
                <a:spcPct val="120000"/>
              </a:lnSpc>
              <a:buSzPts val="935"/>
              <a:buNone/>
            </a:pPr>
            <a:r>
              <a:rPr lang="en-GB" sz="1430" dirty="0">
                <a:latin typeface="Lato" panose="020F0502020204030203" pitchFamily="34" charset="0"/>
                <a:ea typeface="Lato" panose="020F0502020204030203" pitchFamily="34" charset="0"/>
                <a:cs typeface="Lato" panose="020F0502020204030203" pitchFamily="34" charset="0"/>
              </a:rPr>
              <a:t>The writeup of the wider report is available on Sustainability First’s website </a:t>
            </a:r>
            <a:r>
              <a:rPr lang="en-GB" sz="1430" dirty="0">
                <a:latin typeface="Lato" panose="020F0502020204030203" pitchFamily="34" charset="0"/>
                <a:ea typeface="Lato" panose="020F0502020204030203" pitchFamily="34" charset="0"/>
                <a:cs typeface="Lato" panose="020F0502020204030203" pitchFamily="34" charset="0"/>
                <a:hlinkClick r:id="rId3"/>
              </a:rPr>
              <a:t>here</a:t>
            </a:r>
            <a:r>
              <a:rPr lang="en-GB" sz="1430" dirty="0">
                <a:latin typeface="Lato" panose="020F0502020204030203" pitchFamily="34" charset="0"/>
                <a:ea typeface="Lato" panose="020F0502020204030203" pitchFamily="34" charset="0"/>
                <a:cs typeface="Lato" panose="020F0502020204030203" pitchFamily="34" charset="0"/>
              </a:rPr>
              <a:t>.</a:t>
            </a:r>
            <a:endParaRPr sz="143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5479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DB25B08F-42F7-8EC1-9CB1-47BBA03647A8}"/>
            </a:ext>
          </a:extLst>
        </p:cNvPr>
        <p:cNvGrpSpPr/>
        <p:nvPr/>
      </p:nvGrpSpPr>
      <p:grpSpPr>
        <a:xfrm>
          <a:off x="0" y="0"/>
          <a:ext cx="0" cy="0"/>
          <a:chOff x="0" y="0"/>
          <a:chExt cx="0" cy="0"/>
        </a:xfrm>
      </p:grpSpPr>
      <p:sp>
        <p:nvSpPr>
          <p:cNvPr id="99" name="Google Shape;99;p5">
            <a:extLst>
              <a:ext uri="{FF2B5EF4-FFF2-40B4-BE49-F238E27FC236}">
                <a16:creationId xmlns:a16="http://schemas.microsoft.com/office/drawing/2014/main" id="{F4C8A605-7ECD-C00B-CBD9-DDB9377CDD5A}"/>
              </a:ext>
            </a:extLst>
          </p:cNvPr>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a:bodyPr>
          <a:lstStyle/>
          <a:p>
            <a:pPr marL="0" lvl="0" indent="0" algn="l" rtl="0">
              <a:lnSpc>
                <a:spcPct val="100000"/>
              </a:lnSpc>
              <a:spcBef>
                <a:spcPts val="0"/>
              </a:spcBef>
              <a:spcAft>
                <a:spcPts val="0"/>
              </a:spcAft>
              <a:buSzPts val="2800"/>
              <a:buNone/>
            </a:pPr>
            <a:r>
              <a:rPr lang="en" b="1" dirty="0">
                <a:latin typeface="Lato" panose="020F0502020204030203" pitchFamily="34" charset="0"/>
                <a:ea typeface="Lato" panose="020F0502020204030203" pitchFamily="34" charset="0"/>
                <a:cs typeface="Lato" panose="020F0502020204030203" pitchFamily="34" charset="0"/>
              </a:rPr>
              <a:t>The focus group </a:t>
            </a:r>
            <a:r>
              <a:rPr lang="en" b="1">
                <a:latin typeface="Lato" panose="020F0502020204030203" pitchFamily="34" charset="0"/>
                <a:ea typeface="Lato" panose="020F0502020204030203" pitchFamily="34" charset="0"/>
                <a:cs typeface="Lato" panose="020F0502020204030203" pitchFamily="34" charset="0"/>
              </a:rPr>
              <a:t>locations and rationale</a:t>
            </a:r>
            <a:endParaRPr b="1" dirty="0">
              <a:latin typeface="Lato" panose="020F0502020204030203" pitchFamily="34" charset="0"/>
              <a:ea typeface="Lato" panose="020F0502020204030203" pitchFamily="34" charset="0"/>
              <a:cs typeface="Lato" panose="020F0502020204030203" pitchFamily="34" charset="0"/>
            </a:endParaRPr>
          </a:p>
        </p:txBody>
      </p:sp>
      <p:sp>
        <p:nvSpPr>
          <p:cNvPr id="100" name="Google Shape;100;p5">
            <a:extLst>
              <a:ext uri="{FF2B5EF4-FFF2-40B4-BE49-F238E27FC236}">
                <a16:creationId xmlns:a16="http://schemas.microsoft.com/office/drawing/2014/main" id="{E167012D-7C81-09B0-700E-9F140199F1A7}"/>
              </a:ext>
            </a:extLst>
          </p:cNvPr>
          <p:cNvSpPr txBox="1">
            <a:spLocks noGrp="1"/>
          </p:cNvSpPr>
          <p:nvPr>
            <p:ph type="body" idx="1"/>
          </p:nvPr>
        </p:nvSpPr>
        <p:spPr>
          <a:xfrm>
            <a:off x="311700" y="1152475"/>
            <a:ext cx="8520600" cy="3311525"/>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indent="0">
              <a:lnSpc>
                <a:spcPct val="120000"/>
              </a:lnSpc>
              <a:buSzPts val="935"/>
              <a:buNone/>
            </a:pPr>
            <a:r>
              <a:rPr lang="en" sz="1430" b="1" u="sng" dirty="0">
                <a:latin typeface="Lato" panose="020F0502020204030203" pitchFamily="34" charset="0"/>
                <a:ea typeface="Lato" panose="020F0502020204030203" pitchFamily="34" charset="0"/>
                <a:cs typeface="Lato" panose="020F0502020204030203" pitchFamily="34" charset="0"/>
              </a:rPr>
              <a:t>Group One, Aberdeenshire - Backbone Conservatives</a:t>
            </a:r>
          </a:p>
          <a:p>
            <a:pPr marL="285750" indent="-285750">
              <a:lnSpc>
                <a:spcPct val="120000"/>
              </a:lnSpc>
              <a:buSzPts val="935"/>
            </a:pPr>
            <a:r>
              <a:rPr lang="en-GB" sz="1430" dirty="0">
                <a:latin typeface="Lato" panose="020F0502020204030203" pitchFamily="34" charset="0"/>
                <a:ea typeface="Lato" panose="020F0502020204030203" pitchFamily="34" charset="0"/>
                <a:cs typeface="Lato" panose="020F0502020204030203" pitchFamily="34" charset="0"/>
              </a:rPr>
              <a:t>One of the most rural areas in the country, selected to understand the views of voters in the Conservatives’ traditional shire seats and to assess how attitudes vary in Scotland.</a:t>
            </a:r>
          </a:p>
          <a:p>
            <a:pPr marL="0" indent="0">
              <a:lnSpc>
                <a:spcPct val="120000"/>
              </a:lnSpc>
              <a:buSzPts val="935"/>
              <a:buNone/>
            </a:pPr>
            <a:r>
              <a:rPr lang="en" sz="1430" b="1" u="sng" dirty="0">
                <a:latin typeface="Lato" panose="020F0502020204030203" pitchFamily="34" charset="0"/>
                <a:ea typeface="Lato" panose="020F0502020204030203" pitchFamily="34" charset="0"/>
                <a:cs typeface="Lato" panose="020F0502020204030203" pitchFamily="34" charset="0"/>
              </a:rPr>
              <a:t>Group Two, Waveney Valley - Established Liberals</a:t>
            </a:r>
          </a:p>
          <a:p>
            <a:pPr marL="285750" indent="-285750">
              <a:lnSpc>
                <a:spcPct val="120000"/>
              </a:lnSpc>
              <a:buSzPts val="935"/>
            </a:pPr>
            <a:r>
              <a:rPr lang="en-GB" sz="1430" dirty="0">
                <a:latin typeface="Lato" panose="020F0502020204030203" pitchFamily="34" charset="0"/>
                <a:ea typeface="Lato" panose="020F0502020204030203" pitchFamily="34" charset="0"/>
                <a:cs typeface="Lato" panose="020F0502020204030203" pitchFamily="34" charset="0"/>
              </a:rPr>
              <a:t>A seat symbolic of the Conservatives’ Southern England ‘Blue Wall’ captured by Green Party. Selected to assess attitudes in the Blue Wall and in a location where anti-pylon campaigning has perhaps been most vociferous. </a:t>
            </a:r>
          </a:p>
          <a:p>
            <a:pPr marL="0" indent="0">
              <a:lnSpc>
                <a:spcPct val="120000"/>
              </a:lnSpc>
              <a:buSzPts val="935"/>
              <a:buNone/>
            </a:pPr>
            <a:r>
              <a:rPr lang="en-GB" sz="1430" b="1" u="sng" dirty="0">
                <a:latin typeface="Lato" panose="020F0502020204030203" pitchFamily="34" charset="0"/>
                <a:ea typeface="Lato" panose="020F0502020204030203" pitchFamily="34" charset="0"/>
                <a:cs typeface="Lato" panose="020F0502020204030203" pitchFamily="34" charset="0"/>
              </a:rPr>
              <a:t>Group Three, Boston – Disengaged Traditionalists</a:t>
            </a:r>
          </a:p>
          <a:p>
            <a:pPr marL="285750" indent="-285750">
              <a:lnSpc>
                <a:spcPct val="120000"/>
              </a:lnSpc>
              <a:buSzPts val="935"/>
            </a:pPr>
            <a:r>
              <a:rPr lang="en-GB" sz="1430" dirty="0">
                <a:latin typeface="Lato" panose="020F0502020204030203" pitchFamily="34" charset="0"/>
                <a:ea typeface="Lato" panose="020F0502020204030203" pitchFamily="34" charset="0"/>
                <a:cs typeface="Lato" panose="020F0502020204030203" pitchFamily="34" charset="0"/>
              </a:rPr>
              <a:t>The most Leave-voting area of the country, this area also experiences significant deprivation with the lowest share of university graduates in the UK. </a:t>
            </a:r>
          </a:p>
          <a:p>
            <a:pPr marL="0" indent="0">
              <a:lnSpc>
                <a:spcPct val="120000"/>
              </a:lnSpc>
              <a:buSzPts val="935"/>
              <a:buNone/>
            </a:pPr>
            <a:r>
              <a:rPr lang="en-GB" sz="1430" b="1" u="sng" dirty="0">
                <a:latin typeface="Lato" panose="020F0502020204030203" pitchFamily="34" charset="0"/>
                <a:ea typeface="Lato" panose="020F0502020204030203" pitchFamily="34" charset="0"/>
                <a:cs typeface="Lato" panose="020F0502020204030203" pitchFamily="34" charset="0"/>
              </a:rPr>
              <a:t>Group Four, Scunthorpe – Loyal Nationals</a:t>
            </a:r>
          </a:p>
          <a:p>
            <a:pPr marL="285750" indent="-285750">
              <a:lnSpc>
                <a:spcPct val="120000"/>
              </a:lnSpc>
              <a:buSzPts val="935"/>
            </a:pPr>
            <a:r>
              <a:rPr lang="en-GB" sz="1430" dirty="0">
                <a:latin typeface="Lato" panose="020F0502020204030203" pitchFamily="34" charset="0"/>
                <a:ea typeface="Lato" panose="020F0502020204030203" pitchFamily="34" charset="0"/>
                <a:cs typeface="Lato" panose="020F0502020204030203" pitchFamily="34" charset="0"/>
              </a:rPr>
              <a:t>An archetypal Red Wall constituency with local circumstances (the impact of high energy prices on British Steel) symbolic of the opportunities investment in renewable energy infrastructure presents. Selected to assess how attitudes vary in the Red Wall and in urban areas affected by grid infrastructure plans.</a:t>
            </a:r>
          </a:p>
          <a:p>
            <a:pPr marL="0" indent="0">
              <a:lnSpc>
                <a:spcPct val="120000"/>
              </a:lnSpc>
              <a:buSzPts val="935"/>
              <a:buNone/>
            </a:pPr>
            <a:r>
              <a:rPr lang="en-GB" sz="1430" dirty="0">
                <a:latin typeface="Lato" panose="020F0502020204030203" pitchFamily="34" charset="0"/>
                <a:ea typeface="Lato" panose="020F0502020204030203" pitchFamily="34" charset="0"/>
                <a:cs typeface="Lato" panose="020F0502020204030203" pitchFamily="34" charset="0"/>
              </a:rPr>
              <a:t>These focus groups took place across March and April last year.</a:t>
            </a:r>
            <a:endParaRPr sz="143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645250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a:bodyPr>
          <a:lstStyle/>
          <a:p>
            <a:pPr marL="0" lvl="0" indent="0" algn="l" rtl="0">
              <a:lnSpc>
                <a:spcPct val="100000"/>
              </a:lnSpc>
              <a:spcBef>
                <a:spcPts val="0"/>
              </a:spcBef>
              <a:spcAft>
                <a:spcPts val="0"/>
              </a:spcAft>
              <a:buSzPts val="2800"/>
              <a:buNone/>
            </a:pPr>
            <a:r>
              <a:rPr lang="en" b="1" dirty="0">
                <a:latin typeface="Lato" panose="020F0502020204030203" pitchFamily="34" charset="0"/>
                <a:ea typeface="Lato" panose="020F0502020204030203" pitchFamily="34" charset="0"/>
                <a:cs typeface="Lato" panose="020F0502020204030203" pitchFamily="34" charset="0"/>
              </a:rPr>
              <a:t>Key research findings</a:t>
            </a:r>
            <a:endParaRPr b="1" dirty="0">
              <a:latin typeface="Lato" panose="020F0502020204030203" pitchFamily="34" charset="0"/>
              <a:ea typeface="Lato" panose="020F0502020204030203" pitchFamily="34" charset="0"/>
              <a:cs typeface="Lato" panose="020F0502020204030203" pitchFamily="34" charset="0"/>
            </a:endParaRPr>
          </a:p>
        </p:txBody>
      </p:sp>
      <p:sp>
        <p:nvSpPr>
          <p:cNvPr id="100" name="Google Shape;100;p5"/>
          <p:cNvSpPr txBox="1">
            <a:spLocks noGrp="1"/>
          </p:cNvSpPr>
          <p:nvPr>
            <p:ph type="body" idx="1"/>
          </p:nvPr>
        </p:nvSpPr>
        <p:spPr>
          <a:xfrm>
            <a:off x="253643" y="1364343"/>
            <a:ext cx="8520600" cy="2663371"/>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285750" indent="-285750">
              <a:lnSpc>
                <a:spcPct val="105000"/>
              </a:lnSpc>
              <a:spcAft>
                <a:spcPts val="1200"/>
              </a:spcAft>
              <a:buSzPts val="935"/>
            </a:pPr>
            <a:r>
              <a:rPr lang="en-GB" sz="1400" dirty="0">
                <a:latin typeface="Lato" panose="020F0502020204030203" pitchFamily="34" charset="0"/>
                <a:ea typeface="Lato" panose="020F0502020204030203" pitchFamily="34" charset="0"/>
                <a:cs typeface="Lato" panose="020F0502020204030203" pitchFamily="34" charset="0"/>
              </a:rPr>
              <a:t>Opposition to grid infrastructure is strong among those who live nearest. This opposition is being driven by a feeling that while they must deal with the negative impacts of the infrastructure, mainly the impact on local visual landscapes, those in other parts of the country will be the ones enjoying the benefits.</a:t>
            </a:r>
          </a:p>
          <a:p>
            <a:pPr marL="285750" indent="-285750">
              <a:lnSpc>
                <a:spcPct val="105000"/>
              </a:lnSpc>
              <a:spcAft>
                <a:spcPts val="1200"/>
              </a:spcAft>
              <a:buSzPts val="935"/>
            </a:pPr>
            <a:r>
              <a:rPr lang="en-GB" sz="1400" dirty="0">
                <a:latin typeface="Lato" panose="020F0502020204030203" pitchFamily="34" charset="0"/>
                <a:ea typeface="Lato" panose="020F0502020204030203" pitchFamily="34" charset="0"/>
                <a:cs typeface="Lato" panose="020F0502020204030203" pitchFamily="34" charset="0"/>
              </a:rPr>
              <a:t>There is not a cross-place consensus on the optimal form of community benefits and there is little confidence in government and the grid companies to deliver the types of benefits that local communities actually want.</a:t>
            </a:r>
          </a:p>
          <a:p>
            <a:pPr marL="285750" indent="-285750">
              <a:lnSpc>
                <a:spcPct val="105000"/>
              </a:lnSpc>
              <a:spcAft>
                <a:spcPts val="1200"/>
              </a:spcAft>
              <a:buSzPts val="935"/>
            </a:pPr>
            <a:r>
              <a:rPr lang="en-GB" sz="1400" dirty="0">
                <a:latin typeface="Lato" panose="020F0502020204030203" pitchFamily="34" charset="0"/>
                <a:ea typeface="Lato" panose="020F0502020204030203" pitchFamily="34" charset="0"/>
                <a:cs typeface="Lato" panose="020F0502020204030203" pitchFamily="34" charset="0"/>
              </a:rPr>
              <a:t>There is minimal confidence that those participating in the consultation process will genuinely have their views heard and this, rather than disinterest, is driving limited willingness to engage with consultations.</a:t>
            </a:r>
          </a:p>
          <a:p>
            <a:pPr marL="285750" indent="-285750">
              <a:lnSpc>
                <a:spcPct val="105000"/>
              </a:lnSpc>
              <a:spcAft>
                <a:spcPts val="1200"/>
              </a:spcAft>
              <a:buSzPts val="935"/>
            </a:pPr>
            <a:r>
              <a:rPr lang="en-GB" sz="1400" dirty="0">
                <a:latin typeface="Lato" panose="020F0502020204030203" pitchFamily="34" charset="0"/>
                <a:ea typeface="Lato" panose="020F0502020204030203" pitchFamily="34" charset="0"/>
                <a:cs typeface="Lato" panose="020F0502020204030203" pitchFamily="34" charset="0"/>
              </a:rPr>
              <a:t>In the most part, attitudes and consideration of grid infrastructure are being driven by local-specific circumstances rather than core values so trying to build predictions of individuals’ views at the regional, or even segment level, is challenging.</a:t>
            </a:r>
            <a:endParaRPr sz="1400"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0" y="0"/>
            <a:ext cx="9144000" cy="799500"/>
          </a:xfrm>
          <a:prstGeom prst="rect">
            <a:avLst/>
          </a:prstGeom>
          <a:solidFill>
            <a:srgbClr val="353B55"/>
          </a:solidFill>
          <a:ln>
            <a:noFill/>
          </a:ln>
        </p:spPr>
        <p:txBody>
          <a:bodyPr spcFirstLastPara="1" wrap="square" lIns="365750" tIns="182875" rIns="365750" bIns="182875" anchor="ctr" anchorCtr="0">
            <a:normAutofit fontScale="90000"/>
          </a:bodyPr>
          <a:lstStyle/>
          <a:p>
            <a:pPr marL="0" lvl="0" indent="0" algn="l" rtl="0">
              <a:lnSpc>
                <a:spcPct val="100000"/>
              </a:lnSpc>
              <a:spcBef>
                <a:spcPts val="0"/>
              </a:spcBef>
              <a:spcAft>
                <a:spcPts val="0"/>
              </a:spcAft>
              <a:buSzPct val="111111"/>
              <a:buNone/>
            </a:pPr>
            <a:r>
              <a:rPr lang="en" b="1" dirty="0">
                <a:latin typeface="Lato" panose="020F0502020204030203" pitchFamily="34" charset="0"/>
                <a:ea typeface="Lato" panose="020F0502020204030203" pitchFamily="34" charset="0"/>
                <a:cs typeface="Lato" panose="020F0502020204030203" pitchFamily="34" charset="0"/>
              </a:rPr>
              <a:t>The overriding feeling was one of opposition to the grid infrastructure</a:t>
            </a:r>
            <a:endParaRPr b="1" dirty="0">
              <a:latin typeface="Lato" panose="020F0502020204030203" pitchFamily="34" charset="0"/>
              <a:ea typeface="Lato" panose="020F0502020204030203" pitchFamily="34" charset="0"/>
              <a:cs typeface="Lato" panose="020F0502020204030203" pitchFamily="34" charset="0"/>
            </a:endParaRPr>
          </a:p>
        </p:txBody>
      </p:sp>
      <p:sp>
        <p:nvSpPr>
          <p:cNvPr id="143" name="Google Shape;143;p9"/>
          <p:cNvSpPr txBox="1">
            <a:spLocks noGrp="1"/>
          </p:cNvSpPr>
          <p:nvPr>
            <p:ph type="body" idx="1"/>
          </p:nvPr>
        </p:nvSpPr>
        <p:spPr>
          <a:xfrm>
            <a:off x="311700" y="1152475"/>
            <a:ext cx="43620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95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rPr>
              <a:t>Across all four focus groups, there was a sense of strong opposition to grid infrastructure plans for their local areas.</a:t>
            </a:r>
            <a:endParaRPr sz="170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95000"/>
              </a:lnSpc>
              <a:spcBef>
                <a:spcPts val="0"/>
              </a:spcBef>
              <a:spcAft>
                <a:spcPts val="0"/>
              </a:spcAft>
              <a:buNone/>
            </a:pPr>
            <a:endParaRPr sz="170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95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rPr>
              <a:t>This opposition felt emotional for many participants who were frustrated and annoyed.</a:t>
            </a:r>
            <a:endParaRPr sz="170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95000"/>
              </a:lnSpc>
              <a:spcBef>
                <a:spcPts val="0"/>
              </a:spcBef>
              <a:spcAft>
                <a:spcPts val="0"/>
              </a:spcAft>
              <a:buNone/>
            </a:pPr>
            <a:endParaRPr sz="170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95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rPr>
              <a:t>Our participants were also resigned to the development of the grid infrastructure going ahead despite local opposition.</a:t>
            </a:r>
            <a:endParaRPr sz="1700" dirty="0">
              <a:latin typeface="Lato" panose="020F0502020204030203" pitchFamily="34" charset="0"/>
              <a:ea typeface="Lato" panose="020F0502020204030203" pitchFamily="34" charset="0"/>
              <a:cs typeface="Lato" panose="020F0502020204030203" pitchFamily="34" charset="0"/>
            </a:endParaRPr>
          </a:p>
        </p:txBody>
      </p:sp>
      <p:sp>
        <p:nvSpPr>
          <p:cNvPr id="144" name="Google Shape;144;p9"/>
          <p:cNvSpPr txBox="1"/>
          <p:nvPr/>
        </p:nvSpPr>
        <p:spPr>
          <a:xfrm>
            <a:off x="4987799" y="1152475"/>
            <a:ext cx="3844500" cy="3509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1"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marR="0" lvl="0" indent="0" algn="l" rtl="0">
              <a:lnSpc>
                <a:spcPct val="100000"/>
              </a:lnSpc>
              <a:spcBef>
                <a:spcPts val="0"/>
              </a:spcBef>
              <a:spcAft>
                <a:spcPts val="0"/>
              </a:spcAft>
              <a:buNone/>
            </a:pPr>
            <a:r>
              <a:rPr lang="en" sz="1400" b="0" i="1"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The negative impacts are 65 high metre pylons being put in literally less than half a mile away which will completely spoil our view. We are getting nothing from this.</a:t>
            </a:r>
            <a:endParaRPr sz="1400" b="0" i="1"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marR="0" lvl="0" indent="0" algn="r" rtl="0">
              <a:lnSpc>
                <a:spcPct val="100000"/>
              </a:lnSpc>
              <a:spcBef>
                <a:spcPts val="0"/>
              </a:spcBef>
              <a:spcAft>
                <a:spcPts val="0"/>
              </a:spcAft>
              <a:buNone/>
            </a:pPr>
            <a:r>
              <a:rPr lang="en" sz="14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Dave, Backbone Conservative, Aberdeenshire</a:t>
            </a:r>
            <a:endParaRPr dirty="0">
              <a:latin typeface="Lato" panose="020F0502020204030203" pitchFamily="34" charset="0"/>
              <a:ea typeface="Lato" panose="020F0502020204030203" pitchFamily="34" charset="0"/>
              <a:cs typeface="Lato" panose="020F0502020204030203" pitchFamily="34" charset="0"/>
            </a:endParaRPr>
          </a:p>
          <a:p>
            <a:pPr marL="0" marR="0" lvl="0" indent="0" algn="r" rtl="0">
              <a:lnSpc>
                <a:spcPct val="100000"/>
              </a:lnSpc>
              <a:spcBef>
                <a:spcPts val="0"/>
              </a:spcBef>
              <a:spcAft>
                <a:spcPts val="0"/>
              </a:spcAft>
              <a:buNone/>
            </a:pPr>
            <a:endParaRPr sz="14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marR="0" lvl="0" indent="0" algn="l" rtl="0">
              <a:lnSpc>
                <a:spcPct val="100000"/>
              </a:lnSpc>
              <a:spcBef>
                <a:spcPts val="0"/>
              </a:spcBef>
              <a:spcAft>
                <a:spcPts val="0"/>
              </a:spcAft>
              <a:buClr>
                <a:srgbClr val="000000"/>
              </a:buClr>
              <a:buSzPts val="1400"/>
              <a:buFont typeface="Arial"/>
              <a:buNone/>
            </a:pPr>
            <a:r>
              <a:rPr lang="en" sz="1400" b="0" i="1"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I think that we won't have a choice and the decision will be made and they will be put up</a:t>
            </a:r>
            <a:r>
              <a:rPr lang="en"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endParaRPr sz="1400" b="0" i="1"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lvl="0" algn="r">
              <a:buSzPts val="1400"/>
            </a:pPr>
            <a:r>
              <a:rPr lang="en" sz="14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Linda, Established Liberal </a:t>
            </a:r>
            <a:r>
              <a:rPr lang="en"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 sz="14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Waveney Valley</a:t>
            </a:r>
            <a:endParaRPr sz="14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marR="0" lvl="0" indent="0" algn="l" rtl="0">
              <a:lnSpc>
                <a:spcPct val="115000"/>
              </a:lnSpc>
              <a:spcBef>
                <a:spcPts val="1200"/>
              </a:spcBef>
              <a:spcAft>
                <a:spcPts val="0"/>
              </a:spcAft>
              <a:buClr>
                <a:srgbClr val="000000"/>
              </a:buClr>
              <a:buSzPts val="1400"/>
              <a:buFont typeface="Arial"/>
              <a:buNone/>
            </a:pPr>
            <a:endParaRPr sz="14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marR="0" lvl="0" indent="0" algn="r" rtl="0">
              <a:lnSpc>
                <a:spcPct val="100000"/>
              </a:lnSpc>
              <a:spcBef>
                <a:spcPts val="1200"/>
              </a:spcBef>
              <a:spcAft>
                <a:spcPts val="0"/>
              </a:spcAft>
              <a:buClr>
                <a:schemeClr val="dk1"/>
              </a:buClr>
              <a:buSzPts val="1100"/>
              <a:buFont typeface="Arial"/>
              <a:buNone/>
            </a:pPr>
            <a:r>
              <a:rPr lang="en" sz="1500" b="0" i="1"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endParaRPr sz="1500" b="0" i="1"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Tree>
  </p:cSld>
  <p:clrMapOvr>
    <a:masterClrMapping/>
  </p:clrMapOvr>
</p:sld>
</file>

<file path=ppt/theme/theme1.xml><?xml version="1.0" encoding="utf-8"?>
<a:theme xmlns:a="http://schemas.openxmlformats.org/drawingml/2006/main" name="More in Common default them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re in Common default them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4626</Words>
  <Application>Microsoft Office PowerPoint</Application>
  <PresentationFormat>On-screen Show (16:9)</PresentationFormat>
  <Paragraphs>258</Paragraphs>
  <Slides>31</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Sailec</vt:lpstr>
      <vt:lpstr>Lato Black</vt:lpstr>
      <vt:lpstr>Arial</vt:lpstr>
      <vt:lpstr>Lato</vt:lpstr>
      <vt:lpstr>More in Common default theme</vt:lpstr>
      <vt:lpstr>More in Common default theme</vt:lpstr>
      <vt:lpstr>How consultation and community benefits should be used to build local support for development projects</vt:lpstr>
      <vt:lpstr>Infrastructure as a key cause of concern over development</vt:lpstr>
      <vt:lpstr>Britons have their gripes with new developments, but they do not necessarily mean they will oppose them</vt:lpstr>
      <vt:lpstr>Lack of infrastructure drives opposition to developments</vt:lpstr>
      <vt:lpstr>Attitudes towards grid infrastructure</vt:lpstr>
      <vt:lpstr>Project overview</vt:lpstr>
      <vt:lpstr>The focus group locations and rationale</vt:lpstr>
      <vt:lpstr>Key research findings</vt:lpstr>
      <vt:lpstr>The overriding feeling was one of opposition to the grid infrastructure</vt:lpstr>
      <vt:lpstr>Concerns over visual landscape the key rather than the environment</vt:lpstr>
      <vt:lpstr>Concerns over fairness are driving this opposition</vt:lpstr>
      <vt:lpstr>Attitudes towards community benefits</vt:lpstr>
      <vt:lpstr>Discussion of community benefits raises accusations of “bribery”</vt:lpstr>
      <vt:lpstr>But local residents take a transactional approach</vt:lpstr>
      <vt:lpstr>Offer of bill discounts could backfire</vt:lpstr>
      <vt:lpstr>A general desire for broader beneficiaries</vt:lpstr>
      <vt:lpstr>Lack of faith in government provokes strong desire for local community-led allocation of benefits</vt:lpstr>
      <vt:lpstr>Key recommendations</vt:lpstr>
      <vt:lpstr>Attitudes towards the consultation process</vt:lpstr>
      <vt:lpstr>Apathy towards engaging with consultations</vt:lpstr>
      <vt:lpstr>Consultations seen as having no impact on outcomes</vt:lpstr>
      <vt:lpstr>Previous bad experiences driving reluctance to engage with formal consultation processes</vt:lpstr>
      <vt:lpstr>Lack of awareness and understanding pose key challenges to consultation engagement</vt:lpstr>
      <vt:lpstr>Designing a consultation process that restores public trust </vt:lpstr>
      <vt:lpstr>Key considerations to restore public confidence in consultations</vt:lpstr>
      <vt:lpstr>Consult on what you actually want to know</vt:lpstr>
      <vt:lpstr>Focus on leveraging local expertise</vt:lpstr>
      <vt:lpstr>Respond to responses</vt:lpstr>
      <vt:lpstr>Conclusion </vt:lpstr>
      <vt:lpstr>Key takeaways for decisionmakers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Chris Annous</dc:creator>
  <cp:lastModifiedBy>Chris Annous</cp:lastModifiedBy>
  <cp:revision>1</cp:revision>
  <dcterms:modified xsi:type="dcterms:W3CDTF">2026-03-04T06:59:39Z</dcterms:modified>
</cp:coreProperties>
</file>